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71" r:id="rId3"/>
    <p:sldId id="272" r:id="rId4"/>
    <p:sldId id="266" r:id="rId5"/>
    <p:sldId id="258"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6C836B-1ED7-1EC8-50F6-30F9A63DABD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A3C167A-C2CE-135F-F0AF-D50F1C421E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053DBDF-CB1C-3FD5-EA06-2ECB2249C48D}"/>
              </a:ext>
            </a:extLst>
          </p:cNvPr>
          <p:cNvSpPr>
            <a:spLocks noGrp="1"/>
          </p:cNvSpPr>
          <p:nvPr>
            <p:ph type="dt" sz="half" idx="10"/>
          </p:nvPr>
        </p:nvSpPr>
        <p:spPr/>
        <p:txBody>
          <a:bodyPr/>
          <a:lstStyle/>
          <a:p>
            <a:fld id="{96EFE1B9-3F2D-4735-AB3F-C8004F7D035C}" type="datetimeFigureOut">
              <a:rPr kumimoji="1" lang="ja-JP" altLang="en-US" smtClean="0"/>
              <a:t>2024/2/21</a:t>
            </a:fld>
            <a:endParaRPr kumimoji="1" lang="ja-JP" altLang="en-US"/>
          </a:p>
        </p:txBody>
      </p:sp>
      <p:sp>
        <p:nvSpPr>
          <p:cNvPr id="5" name="フッター プレースホルダー 4">
            <a:extLst>
              <a:ext uri="{FF2B5EF4-FFF2-40B4-BE49-F238E27FC236}">
                <a16:creationId xmlns:a16="http://schemas.microsoft.com/office/drawing/2014/main" id="{56D15030-8990-9AE3-94BC-782C5BD978B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AFFD99E-DC93-11CB-5C92-651746EBA731}"/>
              </a:ext>
            </a:extLst>
          </p:cNvPr>
          <p:cNvSpPr>
            <a:spLocks noGrp="1"/>
          </p:cNvSpPr>
          <p:nvPr>
            <p:ph type="sldNum" sz="quarter" idx="12"/>
          </p:nvPr>
        </p:nvSpPr>
        <p:spPr/>
        <p:txBody>
          <a:bodyPr/>
          <a:lstStyle/>
          <a:p>
            <a:fld id="{A359C566-4EAF-49E7-A07B-C329B68F2AB8}" type="slidenum">
              <a:rPr kumimoji="1" lang="ja-JP" altLang="en-US" smtClean="0"/>
              <a:t>‹#›</a:t>
            </a:fld>
            <a:endParaRPr kumimoji="1" lang="ja-JP" altLang="en-US"/>
          </a:p>
        </p:txBody>
      </p:sp>
    </p:spTree>
    <p:extLst>
      <p:ext uri="{BB962C8B-B14F-4D97-AF65-F5344CB8AC3E}">
        <p14:creationId xmlns:p14="http://schemas.microsoft.com/office/powerpoint/2010/main" val="3655794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D110E9-D668-DCC9-8F01-0EBB8CEC1AC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54B6286-9E6B-7342-037B-5D837B30E9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1949B7A-E8DF-8C12-A4FC-73849DA381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98901AF-AC9F-2F65-FD0A-640E9B615A17}"/>
              </a:ext>
            </a:extLst>
          </p:cNvPr>
          <p:cNvSpPr>
            <a:spLocks noGrp="1"/>
          </p:cNvSpPr>
          <p:nvPr>
            <p:ph type="dt" sz="half" idx="10"/>
          </p:nvPr>
        </p:nvSpPr>
        <p:spPr/>
        <p:txBody>
          <a:bodyPr/>
          <a:lstStyle/>
          <a:p>
            <a:fld id="{96EFE1B9-3F2D-4735-AB3F-C8004F7D035C}" type="datetimeFigureOut">
              <a:rPr kumimoji="1" lang="ja-JP" altLang="en-US" smtClean="0"/>
              <a:t>2024/2/21</a:t>
            </a:fld>
            <a:endParaRPr kumimoji="1" lang="ja-JP" altLang="en-US"/>
          </a:p>
        </p:txBody>
      </p:sp>
      <p:sp>
        <p:nvSpPr>
          <p:cNvPr id="6" name="フッター プレースホルダー 5">
            <a:extLst>
              <a:ext uri="{FF2B5EF4-FFF2-40B4-BE49-F238E27FC236}">
                <a16:creationId xmlns:a16="http://schemas.microsoft.com/office/drawing/2014/main" id="{EC645D1E-EC5F-2125-82EF-610BE7206CF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02F1BC5-55D9-F8BF-418E-616DC82D0EEE}"/>
              </a:ext>
            </a:extLst>
          </p:cNvPr>
          <p:cNvSpPr>
            <a:spLocks noGrp="1"/>
          </p:cNvSpPr>
          <p:nvPr>
            <p:ph type="sldNum" sz="quarter" idx="12"/>
          </p:nvPr>
        </p:nvSpPr>
        <p:spPr/>
        <p:txBody>
          <a:bodyPr/>
          <a:lstStyle/>
          <a:p>
            <a:fld id="{A359C566-4EAF-49E7-A07B-C329B68F2AB8}" type="slidenum">
              <a:rPr kumimoji="1" lang="ja-JP" altLang="en-US" smtClean="0"/>
              <a:t>‹#›</a:t>
            </a:fld>
            <a:endParaRPr kumimoji="1" lang="ja-JP" altLang="en-US"/>
          </a:p>
        </p:txBody>
      </p:sp>
    </p:spTree>
    <p:extLst>
      <p:ext uri="{BB962C8B-B14F-4D97-AF65-F5344CB8AC3E}">
        <p14:creationId xmlns:p14="http://schemas.microsoft.com/office/powerpoint/2010/main" val="378775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84199D-610E-4799-1B99-1E15A1D24E2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2D6EE07-10E8-D5E9-2AF8-A76D87FBF51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D7829F5-0E78-3E70-C6D8-167DBFB06483}"/>
              </a:ext>
            </a:extLst>
          </p:cNvPr>
          <p:cNvSpPr>
            <a:spLocks noGrp="1"/>
          </p:cNvSpPr>
          <p:nvPr>
            <p:ph type="dt" sz="half" idx="10"/>
          </p:nvPr>
        </p:nvSpPr>
        <p:spPr/>
        <p:txBody>
          <a:bodyPr/>
          <a:lstStyle/>
          <a:p>
            <a:fld id="{96EFE1B9-3F2D-4735-AB3F-C8004F7D035C}" type="datetimeFigureOut">
              <a:rPr kumimoji="1" lang="ja-JP" altLang="en-US" smtClean="0"/>
              <a:t>2024/2/21</a:t>
            </a:fld>
            <a:endParaRPr kumimoji="1" lang="ja-JP" altLang="en-US"/>
          </a:p>
        </p:txBody>
      </p:sp>
      <p:sp>
        <p:nvSpPr>
          <p:cNvPr id="5" name="フッター プレースホルダー 4">
            <a:extLst>
              <a:ext uri="{FF2B5EF4-FFF2-40B4-BE49-F238E27FC236}">
                <a16:creationId xmlns:a16="http://schemas.microsoft.com/office/drawing/2014/main" id="{8FEAFDDE-5BEA-E679-21FC-8D4FBF33CFB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90246E-D5A8-B487-0B65-DD598062B456}"/>
              </a:ext>
            </a:extLst>
          </p:cNvPr>
          <p:cNvSpPr>
            <a:spLocks noGrp="1"/>
          </p:cNvSpPr>
          <p:nvPr>
            <p:ph type="sldNum" sz="quarter" idx="12"/>
          </p:nvPr>
        </p:nvSpPr>
        <p:spPr/>
        <p:txBody>
          <a:bodyPr/>
          <a:lstStyle/>
          <a:p>
            <a:fld id="{A359C566-4EAF-49E7-A07B-C329B68F2AB8}" type="slidenum">
              <a:rPr kumimoji="1" lang="ja-JP" altLang="en-US" smtClean="0"/>
              <a:t>‹#›</a:t>
            </a:fld>
            <a:endParaRPr kumimoji="1" lang="ja-JP" altLang="en-US"/>
          </a:p>
        </p:txBody>
      </p:sp>
    </p:spTree>
    <p:extLst>
      <p:ext uri="{BB962C8B-B14F-4D97-AF65-F5344CB8AC3E}">
        <p14:creationId xmlns:p14="http://schemas.microsoft.com/office/powerpoint/2010/main" val="237194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7C1B731-687F-1020-F426-C18476C51CD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D06448C-0EEB-88F1-A119-D1C3EC21E45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2C54F73-12E7-94CB-A14B-111A01FDED2D}"/>
              </a:ext>
            </a:extLst>
          </p:cNvPr>
          <p:cNvSpPr>
            <a:spLocks noGrp="1"/>
          </p:cNvSpPr>
          <p:nvPr>
            <p:ph type="dt" sz="half" idx="10"/>
          </p:nvPr>
        </p:nvSpPr>
        <p:spPr/>
        <p:txBody>
          <a:bodyPr/>
          <a:lstStyle/>
          <a:p>
            <a:fld id="{96EFE1B9-3F2D-4735-AB3F-C8004F7D035C}" type="datetimeFigureOut">
              <a:rPr kumimoji="1" lang="ja-JP" altLang="en-US" smtClean="0"/>
              <a:t>2024/2/21</a:t>
            </a:fld>
            <a:endParaRPr kumimoji="1" lang="ja-JP" altLang="en-US"/>
          </a:p>
        </p:txBody>
      </p:sp>
      <p:sp>
        <p:nvSpPr>
          <p:cNvPr id="5" name="フッター プレースホルダー 4">
            <a:extLst>
              <a:ext uri="{FF2B5EF4-FFF2-40B4-BE49-F238E27FC236}">
                <a16:creationId xmlns:a16="http://schemas.microsoft.com/office/drawing/2014/main" id="{D3F5288C-4793-8384-1560-79B6425C009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0CC7D19-B208-8172-E0D2-ACDB82AFC87A}"/>
              </a:ext>
            </a:extLst>
          </p:cNvPr>
          <p:cNvSpPr>
            <a:spLocks noGrp="1"/>
          </p:cNvSpPr>
          <p:nvPr>
            <p:ph type="sldNum" sz="quarter" idx="12"/>
          </p:nvPr>
        </p:nvSpPr>
        <p:spPr/>
        <p:txBody>
          <a:bodyPr/>
          <a:lstStyle/>
          <a:p>
            <a:fld id="{A359C566-4EAF-49E7-A07B-C329B68F2AB8}" type="slidenum">
              <a:rPr kumimoji="1" lang="ja-JP" altLang="en-US" smtClean="0"/>
              <a:t>‹#›</a:t>
            </a:fld>
            <a:endParaRPr kumimoji="1" lang="ja-JP" altLang="en-US"/>
          </a:p>
        </p:txBody>
      </p:sp>
    </p:spTree>
    <p:extLst>
      <p:ext uri="{BB962C8B-B14F-4D97-AF65-F5344CB8AC3E}">
        <p14:creationId xmlns:p14="http://schemas.microsoft.com/office/powerpoint/2010/main" val="212822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53E6B8-E595-762A-9D8C-762AB5D0EA9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B1EDAD7-8BE4-94D4-7539-CC30533B72D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F3A9FAE-51D5-6C66-F830-D78BC2999763}"/>
              </a:ext>
            </a:extLst>
          </p:cNvPr>
          <p:cNvSpPr>
            <a:spLocks noGrp="1"/>
          </p:cNvSpPr>
          <p:nvPr>
            <p:ph type="dt" sz="half" idx="10"/>
          </p:nvPr>
        </p:nvSpPr>
        <p:spPr/>
        <p:txBody>
          <a:bodyPr/>
          <a:lstStyle/>
          <a:p>
            <a:fld id="{96EFE1B9-3F2D-4735-AB3F-C8004F7D035C}" type="datetimeFigureOut">
              <a:rPr kumimoji="1" lang="ja-JP" altLang="en-US" smtClean="0"/>
              <a:t>2024/2/21</a:t>
            </a:fld>
            <a:endParaRPr kumimoji="1" lang="ja-JP" altLang="en-US"/>
          </a:p>
        </p:txBody>
      </p:sp>
      <p:sp>
        <p:nvSpPr>
          <p:cNvPr id="5" name="フッター プレースホルダー 4">
            <a:extLst>
              <a:ext uri="{FF2B5EF4-FFF2-40B4-BE49-F238E27FC236}">
                <a16:creationId xmlns:a16="http://schemas.microsoft.com/office/drawing/2014/main" id="{06E2458C-EA70-DF42-150A-912101B861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A20AE91-EB4A-C3B4-2AC3-E76B1765186D}"/>
              </a:ext>
            </a:extLst>
          </p:cNvPr>
          <p:cNvSpPr>
            <a:spLocks noGrp="1"/>
          </p:cNvSpPr>
          <p:nvPr>
            <p:ph type="sldNum" sz="quarter" idx="12"/>
          </p:nvPr>
        </p:nvSpPr>
        <p:spPr/>
        <p:txBody>
          <a:bodyPr/>
          <a:lstStyle/>
          <a:p>
            <a:fld id="{A359C566-4EAF-49E7-A07B-C329B68F2AB8}" type="slidenum">
              <a:rPr kumimoji="1" lang="ja-JP" altLang="en-US" smtClean="0"/>
              <a:t>‹#›</a:t>
            </a:fld>
            <a:endParaRPr kumimoji="1" lang="ja-JP" altLang="en-US"/>
          </a:p>
        </p:txBody>
      </p:sp>
    </p:spTree>
    <p:extLst>
      <p:ext uri="{BB962C8B-B14F-4D97-AF65-F5344CB8AC3E}">
        <p14:creationId xmlns:p14="http://schemas.microsoft.com/office/powerpoint/2010/main" val="25791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F9C60F-A5EB-AFEA-DC9B-C08B675C5B5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765C0B5-ADC7-AF6F-2A0A-36021D0917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4773D16-3F54-7BF3-52AC-C40512790EA4}"/>
              </a:ext>
            </a:extLst>
          </p:cNvPr>
          <p:cNvSpPr>
            <a:spLocks noGrp="1"/>
          </p:cNvSpPr>
          <p:nvPr>
            <p:ph type="dt" sz="half" idx="10"/>
          </p:nvPr>
        </p:nvSpPr>
        <p:spPr/>
        <p:txBody>
          <a:bodyPr/>
          <a:lstStyle/>
          <a:p>
            <a:fld id="{96EFE1B9-3F2D-4735-AB3F-C8004F7D035C}" type="datetimeFigureOut">
              <a:rPr kumimoji="1" lang="ja-JP" altLang="en-US" smtClean="0"/>
              <a:t>2024/2/21</a:t>
            </a:fld>
            <a:endParaRPr kumimoji="1" lang="ja-JP" altLang="en-US"/>
          </a:p>
        </p:txBody>
      </p:sp>
      <p:sp>
        <p:nvSpPr>
          <p:cNvPr id="5" name="フッター プレースホルダー 4">
            <a:extLst>
              <a:ext uri="{FF2B5EF4-FFF2-40B4-BE49-F238E27FC236}">
                <a16:creationId xmlns:a16="http://schemas.microsoft.com/office/drawing/2014/main" id="{C9E5BA88-F237-6012-2A62-29CB1202C1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26F9C5-C350-5278-BC32-BA3ECEFCC8D7}"/>
              </a:ext>
            </a:extLst>
          </p:cNvPr>
          <p:cNvSpPr>
            <a:spLocks noGrp="1"/>
          </p:cNvSpPr>
          <p:nvPr>
            <p:ph type="sldNum" sz="quarter" idx="12"/>
          </p:nvPr>
        </p:nvSpPr>
        <p:spPr/>
        <p:txBody>
          <a:bodyPr/>
          <a:lstStyle/>
          <a:p>
            <a:fld id="{A359C566-4EAF-49E7-A07B-C329B68F2AB8}" type="slidenum">
              <a:rPr kumimoji="1" lang="ja-JP" altLang="en-US" smtClean="0"/>
              <a:t>‹#›</a:t>
            </a:fld>
            <a:endParaRPr kumimoji="1" lang="ja-JP" altLang="en-US"/>
          </a:p>
        </p:txBody>
      </p:sp>
    </p:spTree>
    <p:extLst>
      <p:ext uri="{BB962C8B-B14F-4D97-AF65-F5344CB8AC3E}">
        <p14:creationId xmlns:p14="http://schemas.microsoft.com/office/powerpoint/2010/main" val="2692394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619FD4-5564-3328-61C0-0C5F4F9DB84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E5FC467-8FE5-C0EA-7DA6-E4F963C792B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1E11703-20CC-639E-BAD2-CAC8604A349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43F3D32-3314-DC92-D288-AC05E7F9F403}"/>
              </a:ext>
            </a:extLst>
          </p:cNvPr>
          <p:cNvSpPr>
            <a:spLocks noGrp="1"/>
          </p:cNvSpPr>
          <p:nvPr>
            <p:ph type="dt" sz="half" idx="10"/>
          </p:nvPr>
        </p:nvSpPr>
        <p:spPr/>
        <p:txBody>
          <a:bodyPr/>
          <a:lstStyle/>
          <a:p>
            <a:fld id="{96EFE1B9-3F2D-4735-AB3F-C8004F7D035C}" type="datetimeFigureOut">
              <a:rPr kumimoji="1" lang="ja-JP" altLang="en-US" smtClean="0"/>
              <a:t>2024/2/21</a:t>
            </a:fld>
            <a:endParaRPr kumimoji="1" lang="ja-JP" altLang="en-US"/>
          </a:p>
        </p:txBody>
      </p:sp>
      <p:sp>
        <p:nvSpPr>
          <p:cNvPr id="6" name="フッター プレースホルダー 5">
            <a:extLst>
              <a:ext uri="{FF2B5EF4-FFF2-40B4-BE49-F238E27FC236}">
                <a16:creationId xmlns:a16="http://schemas.microsoft.com/office/drawing/2014/main" id="{6C029E03-5A6E-81DA-5327-FDE788085E2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7F8F67F-58D4-D9DE-804C-0926840F873A}"/>
              </a:ext>
            </a:extLst>
          </p:cNvPr>
          <p:cNvSpPr>
            <a:spLocks noGrp="1"/>
          </p:cNvSpPr>
          <p:nvPr>
            <p:ph type="sldNum" sz="quarter" idx="12"/>
          </p:nvPr>
        </p:nvSpPr>
        <p:spPr/>
        <p:txBody>
          <a:bodyPr/>
          <a:lstStyle/>
          <a:p>
            <a:fld id="{A359C566-4EAF-49E7-A07B-C329B68F2AB8}" type="slidenum">
              <a:rPr kumimoji="1" lang="ja-JP" altLang="en-US" smtClean="0"/>
              <a:t>‹#›</a:t>
            </a:fld>
            <a:endParaRPr kumimoji="1" lang="ja-JP" altLang="en-US"/>
          </a:p>
        </p:txBody>
      </p:sp>
    </p:spTree>
    <p:extLst>
      <p:ext uri="{BB962C8B-B14F-4D97-AF65-F5344CB8AC3E}">
        <p14:creationId xmlns:p14="http://schemas.microsoft.com/office/powerpoint/2010/main" val="4193141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0FAB60-5D84-316A-337C-5542D3A4999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6F69231-B0FE-BB5C-FE19-848AE217F7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BB3F199-A1A5-3086-F6AD-2C3899CB59E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B45EE46-8195-842E-108A-BF61965E85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B51270A-52FF-A94A-2191-D080F8C6B11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1DB7555-92C2-2762-2DD8-1607D7C01DD8}"/>
              </a:ext>
            </a:extLst>
          </p:cNvPr>
          <p:cNvSpPr>
            <a:spLocks noGrp="1"/>
          </p:cNvSpPr>
          <p:nvPr>
            <p:ph type="dt" sz="half" idx="10"/>
          </p:nvPr>
        </p:nvSpPr>
        <p:spPr/>
        <p:txBody>
          <a:bodyPr/>
          <a:lstStyle/>
          <a:p>
            <a:fld id="{96EFE1B9-3F2D-4735-AB3F-C8004F7D035C}" type="datetimeFigureOut">
              <a:rPr kumimoji="1" lang="ja-JP" altLang="en-US" smtClean="0"/>
              <a:t>2024/2/21</a:t>
            </a:fld>
            <a:endParaRPr kumimoji="1" lang="ja-JP" altLang="en-US"/>
          </a:p>
        </p:txBody>
      </p:sp>
      <p:sp>
        <p:nvSpPr>
          <p:cNvPr id="8" name="フッター プレースホルダー 7">
            <a:extLst>
              <a:ext uri="{FF2B5EF4-FFF2-40B4-BE49-F238E27FC236}">
                <a16:creationId xmlns:a16="http://schemas.microsoft.com/office/drawing/2014/main" id="{784BFAF0-6652-ADA1-3393-8B2AD93C09C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CA44CE3-311D-3D96-AA4A-81BE1A35CEA2}"/>
              </a:ext>
            </a:extLst>
          </p:cNvPr>
          <p:cNvSpPr>
            <a:spLocks noGrp="1"/>
          </p:cNvSpPr>
          <p:nvPr>
            <p:ph type="sldNum" sz="quarter" idx="12"/>
          </p:nvPr>
        </p:nvSpPr>
        <p:spPr/>
        <p:txBody>
          <a:bodyPr/>
          <a:lstStyle/>
          <a:p>
            <a:fld id="{A359C566-4EAF-49E7-A07B-C329B68F2AB8}" type="slidenum">
              <a:rPr kumimoji="1" lang="ja-JP" altLang="en-US" smtClean="0"/>
              <a:t>‹#›</a:t>
            </a:fld>
            <a:endParaRPr kumimoji="1" lang="ja-JP" altLang="en-US"/>
          </a:p>
        </p:txBody>
      </p:sp>
    </p:spTree>
    <p:extLst>
      <p:ext uri="{BB962C8B-B14F-4D97-AF65-F5344CB8AC3E}">
        <p14:creationId xmlns:p14="http://schemas.microsoft.com/office/powerpoint/2010/main" val="1998688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166086-9CC3-440E-535D-FB320FD5218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3230150-5AF0-CD40-61FE-28193A6B2A2F}"/>
              </a:ext>
            </a:extLst>
          </p:cNvPr>
          <p:cNvSpPr>
            <a:spLocks noGrp="1"/>
          </p:cNvSpPr>
          <p:nvPr>
            <p:ph type="dt" sz="half" idx="10"/>
          </p:nvPr>
        </p:nvSpPr>
        <p:spPr/>
        <p:txBody>
          <a:bodyPr/>
          <a:lstStyle/>
          <a:p>
            <a:fld id="{96EFE1B9-3F2D-4735-AB3F-C8004F7D035C}" type="datetimeFigureOut">
              <a:rPr kumimoji="1" lang="ja-JP" altLang="en-US" smtClean="0"/>
              <a:t>2024/2/21</a:t>
            </a:fld>
            <a:endParaRPr kumimoji="1" lang="ja-JP" altLang="en-US"/>
          </a:p>
        </p:txBody>
      </p:sp>
      <p:sp>
        <p:nvSpPr>
          <p:cNvPr id="4" name="フッター プレースホルダー 3">
            <a:extLst>
              <a:ext uri="{FF2B5EF4-FFF2-40B4-BE49-F238E27FC236}">
                <a16:creationId xmlns:a16="http://schemas.microsoft.com/office/drawing/2014/main" id="{DAAE2292-C04B-F133-39D0-C6C404C4E46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3918A86-ABE1-4E51-E743-654F47E88E00}"/>
              </a:ext>
            </a:extLst>
          </p:cNvPr>
          <p:cNvSpPr>
            <a:spLocks noGrp="1"/>
          </p:cNvSpPr>
          <p:nvPr>
            <p:ph type="sldNum" sz="quarter" idx="12"/>
          </p:nvPr>
        </p:nvSpPr>
        <p:spPr/>
        <p:txBody>
          <a:bodyPr/>
          <a:lstStyle/>
          <a:p>
            <a:fld id="{A359C566-4EAF-49E7-A07B-C329B68F2AB8}" type="slidenum">
              <a:rPr kumimoji="1" lang="ja-JP" altLang="en-US" smtClean="0"/>
              <a:t>‹#›</a:t>
            </a:fld>
            <a:endParaRPr kumimoji="1" lang="ja-JP" altLang="en-US"/>
          </a:p>
        </p:txBody>
      </p:sp>
    </p:spTree>
    <p:extLst>
      <p:ext uri="{BB962C8B-B14F-4D97-AF65-F5344CB8AC3E}">
        <p14:creationId xmlns:p14="http://schemas.microsoft.com/office/powerpoint/2010/main" val="1028706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28A0875-3F9E-78BA-2ACD-C7D0F0818315}"/>
              </a:ext>
            </a:extLst>
          </p:cNvPr>
          <p:cNvSpPr>
            <a:spLocks noGrp="1"/>
          </p:cNvSpPr>
          <p:nvPr>
            <p:ph type="dt" sz="half" idx="10"/>
          </p:nvPr>
        </p:nvSpPr>
        <p:spPr/>
        <p:txBody>
          <a:bodyPr/>
          <a:lstStyle/>
          <a:p>
            <a:fld id="{96EFE1B9-3F2D-4735-AB3F-C8004F7D035C}" type="datetimeFigureOut">
              <a:rPr kumimoji="1" lang="ja-JP" altLang="en-US" smtClean="0"/>
              <a:t>2024/2/21</a:t>
            </a:fld>
            <a:endParaRPr kumimoji="1" lang="ja-JP" altLang="en-US"/>
          </a:p>
        </p:txBody>
      </p:sp>
      <p:sp>
        <p:nvSpPr>
          <p:cNvPr id="3" name="フッター プレースホルダー 2">
            <a:extLst>
              <a:ext uri="{FF2B5EF4-FFF2-40B4-BE49-F238E27FC236}">
                <a16:creationId xmlns:a16="http://schemas.microsoft.com/office/drawing/2014/main" id="{7EDD35E5-296C-FB39-9558-22448EB61C8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33C7A7C-F70B-3B98-EC38-A357382ACE5E}"/>
              </a:ext>
            </a:extLst>
          </p:cNvPr>
          <p:cNvSpPr>
            <a:spLocks noGrp="1"/>
          </p:cNvSpPr>
          <p:nvPr>
            <p:ph type="sldNum" sz="quarter" idx="12"/>
          </p:nvPr>
        </p:nvSpPr>
        <p:spPr/>
        <p:txBody>
          <a:bodyPr/>
          <a:lstStyle/>
          <a:p>
            <a:fld id="{A359C566-4EAF-49E7-A07B-C329B68F2AB8}" type="slidenum">
              <a:rPr kumimoji="1" lang="ja-JP" altLang="en-US" smtClean="0"/>
              <a:t>‹#›</a:t>
            </a:fld>
            <a:endParaRPr kumimoji="1" lang="ja-JP" altLang="en-US"/>
          </a:p>
        </p:txBody>
      </p:sp>
    </p:spTree>
    <p:extLst>
      <p:ext uri="{BB962C8B-B14F-4D97-AF65-F5344CB8AC3E}">
        <p14:creationId xmlns:p14="http://schemas.microsoft.com/office/powerpoint/2010/main" val="3487447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307599E9-590D-733B-9CC7-4071FAB80D05}"/>
              </a:ext>
            </a:extLst>
          </p:cNvPr>
          <p:cNvSpPr/>
          <p:nvPr userDrawn="1"/>
        </p:nvSpPr>
        <p:spPr>
          <a:xfrm>
            <a:off x="214006" y="671209"/>
            <a:ext cx="5784715" cy="2928026"/>
          </a:xfrm>
          <a:prstGeom prst="roundRect">
            <a:avLst>
              <a:gd name="adj" fmla="val 4375"/>
            </a:avLst>
          </a:prstGeom>
          <a:solidFill>
            <a:schemeClr val="bg1"/>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9" name="四角形: 角を丸くする 8">
            <a:extLst>
              <a:ext uri="{FF2B5EF4-FFF2-40B4-BE49-F238E27FC236}">
                <a16:creationId xmlns:a16="http://schemas.microsoft.com/office/drawing/2014/main" id="{C1284D51-63CF-9A7E-1F87-9469C4BC25CA}"/>
              </a:ext>
            </a:extLst>
          </p:cNvPr>
          <p:cNvSpPr/>
          <p:nvPr userDrawn="1"/>
        </p:nvSpPr>
        <p:spPr>
          <a:xfrm>
            <a:off x="214006" y="3822971"/>
            <a:ext cx="5784715" cy="2928026"/>
          </a:xfrm>
          <a:prstGeom prst="roundRect">
            <a:avLst>
              <a:gd name="adj" fmla="val 4375"/>
            </a:avLst>
          </a:prstGeom>
          <a:solidFill>
            <a:schemeClr val="bg1"/>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10" name="四角形: 角を丸くする 9">
            <a:extLst>
              <a:ext uri="{FF2B5EF4-FFF2-40B4-BE49-F238E27FC236}">
                <a16:creationId xmlns:a16="http://schemas.microsoft.com/office/drawing/2014/main" id="{9FF24201-73B7-7AFB-C470-F50421DDB863}"/>
              </a:ext>
            </a:extLst>
          </p:cNvPr>
          <p:cNvSpPr/>
          <p:nvPr userDrawn="1"/>
        </p:nvSpPr>
        <p:spPr>
          <a:xfrm>
            <a:off x="6154364" y="671209"/>
            <a:ext cx="5784715" cy="2928026"/>
          </a:xfrm>
          <a:prstGeom prst="roundRect">
            <a:avLst>
              <a:gd name="adj" fmla="val 4375"/>
            </a:avLst>
          </a:prstGeom>
          <a:solidFill>
            <a:schemeClr val="bg1"/>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2E9C5B15-3789-880B-AE1A-81575891FFB5}"/>
              </a:ext>
            </a:extLst>
          </p:cNvPr>
          <p:cNvSpPr txBox="1"/>
          <p:nvPr userDrawn="1"/>
        </p:nvSpPr>
        <p:spPr>
          <a:xfrm>
            <a:off x="6332707" y="3822971"/>
            <a:ext cx="877163"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気づき</a:t>
            </a:r>
          </a:p>
        </p:txBody>
      </p:sp>
      <p:sp>
        <p:nvSpPr>
          <p:cNvPr id="12" name="テキスト ボックス 11">
            <a:extLst>
              <a:ext uri="{FF2B5EF4-FFF2-40B4-BE49-F238E27FC236}">
                <a16:creationId xmlns:a16="http://schemas.microsoft.com/office/drawing/2014/main" id="{8A97A579-8FC1-05A5-127C-9F1EF371D66E}"/>
              </a:ext>
            </a:extLst>
          </p:cNvPr>
          <p:cNvSpPr txBox="1"/>
          <p:nvPr userDrawn="1"/>
        </p:nvSpPr>
        <p:spPr>
          <a:xfrm>
            <a:off x="252921" y="671209"/>
            <a:ext cx="323197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BIZ UDPゴシック" panose="020B0400000000000000" pitchFamily="50" charset="-128"/>
                <a:ea typeface="BIZ UDPゴシック" panose="020B0400000000000000" pitchFamily="50" charset="-128"/>
              </a:rPr>
              <a:t>A</a:t>
            </a:r>
            <a:r>
              <a:rPr kumimoji="1" lang="ja-JP" altLang="en-US"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第一子誕生、</a:t>
            </a:r>
            <a:r>
              <a:rPr kumimoji="1" lang="en-US" altLang="ja-JP" sz="1800" dirty="0">
                <a:latin typeface="BIZ UDPゴシック" panose="020B0400000000000000" pitchFamily="50" charset="-128"/>
                <a:ea typeface="BIZ UDPゴシック" panose="020B0400000000000000" pitchFamily="50" charset="-128"/>
              </a:rPr>
              <a:t>WLB</a:t>
            </a:r>
            <a:r>
              <a:rPr kumimoji="1" lang="ja-JP" altLang="en-US" sz="1800" dirty="0">
                <a:latin typeface="BIZ UDPゴシック" panose="020B0400000000000000" pitchFamily="50" charset="-128"/>
                <a:ea typeface="BIZ UDPゴシック" panose="020B0400000000000000" pitchFamily="50" charset="-128"/>
              </a:rPr>
              <a:t>苦戦時代</a:t>
            </a:r>
          </a:p>
        </p:txBody>
      </p:sp>
      <p:sp>
        <p:nvSpPr>
          <p:cNvPr id="13" name="テキスト ボックス 12">
            <a:extLst>
              <a:ext uri="{FF2B5EF4-FFF2-40B4-BE49-F238E27FC236}">
                <a16:creationId xmlns:a16="http://schemas.microsoft.com/office/drawing/2014/main" id="{700E294E-192C-E9C5-75CF-EFA206B35445}"/>
              </a:ext>
            </a:extLst>
          </p:cNvPr>
          <p:cNvSpPr txBox="1"/>
          <p:nvPr userDrawn="1"/>
        </p:nvSpPr>
        <p:spPr>
          <a:xfrm>
            <a:off x="6212754" y="677691"/>
            <a:ext cx="362600"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B</a:t>
            </a:r>
            <a:endParaRPr kumimoji="1" lang="ja-JP" altLang="en-US"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020E2C37-2C15-9494-3891-27008D365361}"/>
              </a:ext>
            </a:extLst>
          </p:cNvPr>
          <p:cNvSpPr txBox="1"/>
          <p:nvPr userDrawn="1"/>
        </p:nvSpPr>
        <p:spPr>
          <a:xfrm>
            <a:off x="249675" y="3839191"/>
            <a:ext cx="369012"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C</a:t>
            </a:r>
            <a:endParaRPr kumimoji="1" lang="ja-JP" altLang="en-US"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7083929E-2FB6-4C51-AAFD-D672B0E7C466}"/>
              </a:ext>
            </a:extLst>
          </p:cNvPr>
          <p:cNvSpPr txBox="1"/>
          <p:nvPr userDrawn="1"/>
        </p:nvSpPr>
        <p:spPr>
          <a:xfrm>
            <a:off x="249675" y="184825"/>
            <a:ext cx="11766363" cy="338554"/>
          </a:xfrm>
          <a:prstGeom prst="rect">
            <a:avLst/>
          </a:prstGeom>
          <a:noFill/>
        </p:spPr>
        <p:txBody>
          <a:bodyPr wrap="none" rtlCol="0">
            <a:spAutoFit/>
          </a:bodyPr>
          <a:lstStyle/>
          <a:p>
            <a:r>
              <a:rPr kumimoji="1" lang="en-US" altLang="ja-JP" sz="1600" dirty="0">
                <a:latin typeface="BIZ UDPゴシック" panose="020B0400000000000000" pitchFamily="50" charset="-128"/>
                <a:ea typeface="BIZ UDPゴシック" panose="020B0400000000000000" pitchFamily="50" charset="-128"/>
              </a:rPr>
              <a:t>4.</a:t>
            </a:r>
            <a:r>
              <a:rPr kumimoji="1" lang="ja-JP" altLang="en-US" sz="1600" dirty="0">
                <a:latin typeface="BIZ UDPゴシック" panose="020B0400000000000000" pitchFamily="50" charset="-128"/>
                <a:ea typeface="BIZ UDPゴシック" panose="020B0400000000000000" pitchFamily="50" charset="-128"/>
              </a:rPr>
              <a:t>それぞれの時間軸ごとで立場の比重や関係性、役割を進めるにあたってのチャンスや障害について絵・マップにしてみましょう。</a:t>
            </a:r>
          </a:p>
        </p:txBody>
      </p:sp>
    </p:spTree>
    <p:extLst>
      <p:ext uri="{BB962C8B-B14F-4D97-AF65-F5344CB8AC3E}">
        <p14:creationId xmlns:p14="http://schemas.microsoft.com/office/powerpoint/2010/main" val="2715317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F361DA-B942-40FF-5D1D-6D08DC2A3D0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5ADC433-33B1-72E6-CC2D-10FA60AE26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45498D7-4D30-5D57-5E0E-70CFF6FBB8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EC8A98D-FF8E-3936-8221-EF221144A89F}"/>
              </a:ext>
            </a:extLst>
          </p:cNvPr>
          <p:cNvSpPr>
            <a:spLocks noGrp="1"/>
          </p:cNvSpPr>
          <p:nvPr>
            <p:ph type="dt" sz="half" idx="10"/>
          </p:nvPr>
        </p:nvSpPr>
        <p:spPr/>
        <p:txBody>
          <a:bodyPr/>
          <a:lstStyle/>
          <a:p>
            <a:fld id="{96EFE1B9-3F2D-4735-AB3F-C8004F7D035C}" type="datetimeFigureOut">
              <a:rPr kumimoji="1" lang="ja-JP" altLang="en-US" smtClean="0"/>
              <a:t>2024/2/21</a:t>
            </a:fld>
            <a:endParaRPr kumimoji="1" lang="ja-JP" altLang="en-US"/>
          </a:p>
        </p:txBody>
      </p:sp>
      <p:sp>
        <p:nvSpPr>
          <p:cNvPr id="6" name="フッター プレースホルダー 5">
            <a:extLst>
              <a:ext uri="{FF2B5EF4-FFF2-40B4-BE49-F238E27FC236}">
                <a16:creationId xmlns:a16="http://schemas.microsoft.com/office/drawing/2014/main" id="{39E91402-6E42-1562-2788-57F4B9B880A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A239C9E-2254-5A49-66EE-0E6DEA9EFC5F}"/>
              </a:ext>
            </a:extLst>
          </p:cNvPr>
          <p:cNvSpPr>
            <a:spLocks noGrp="1"/>
          </p:cNvSpPr>
          <p:nvPr>
            <p:ph type="sldNum" sz="quarter" idx="12"/>
          </p:nvPr>
        </p:nvSpPr>
        <p:spPr/>
        <p:txBody>
          <a:bodyPr/>
          <a:lstStyle/>
          <a:p>
            <a:fld id="{A359C566-4EAF-49E7-A07B-C329B68F2AB8}" type="slidenum">
              <a:rPr kumimoji="1" lang="ja-JP" altLang="en-US" smtClean="0"/>
              <a:t>‹#›</a:t>
            </a:fld>
            <a:endParaRPr kumimoji="1" lang="ja-JP" altLang="en-US"/>
          </a:p>
        </p:txBody>
      </p:sp>
    </p:spTree>
    <p:extLst>
      <p:ext uri="{BB962C8B-B14F-4D97-AF65-F5344CB8AC3E}">
        <p14:creationId xmlns:p14="http://schemas.microsoft.com/office/powerpoint/2010/main" val="4076621646"/>
      </p:ext>
    </p:extLst>
  </p:cSld>
  <p:clrMapOvr>
    <a:masterClrMapping/>
  </p:clrMapOvr>
</p:sldLayout>
</file>

<file path=ppt/slideMasters/_rels/slideMaster1.xml.rels>&#65279;<?xml version="1.0" encoding="UTF-8" standalone="yes"?><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DF43F5F-7156-6EDC-63E7-D03EC49037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EE991D4-7CE4-46B4-971B-BC25248089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519EE5-E478-31C3-7283-11E598DD99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EFE1B9-3F2D-4735-AB3F-C8004F7D035C}" type="datetimeFigureOut">
              <a:rPr kumimoji="1" lang="ja-JP" altLang="en-US" smtClean="0"/>
              <a:t>2024/2/21</a:t>
            </a:fld>
            <a:endParaRPr kumimoji="1" lang="ja-JP" altLang="en-US"/>
          </a:p>
        </p:txBody>
      </p:sp>
      <p:sp>
        <p:nvSpPr>
          <p:cNvPr id="5" name="フッター プレースホルダー 4">
            <a:extLst>
              <a:ext uri="{FF2B5EF4-FFF2-40B4-BE49-F238E27FC236}">
                <a16:creationId xmlns:a16="http://schemas.microsoft.com/office/drawing/2014/main" id="{64B874F8-7CED-B00C-B130-7F475D51AB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B253A4C-42D2-5D6D-09E5-667A040C49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59C566-4EAF-49E7-A07B-C329B68F2AB8}" type="slidenum">
              <a:rPr kumimoji="1" lang="ja-JP" altLang="en-US" smtClean="0"/>
              <a:t>‹#›</a:t>
            </a:fld>
            <a:endParaRPr kumimoji="1" lang="ja-JP" altLang="en-US"/>
          </a:p>
        </p:txBody>
      </p:sp>
    </p:spTree>
    <p:extLst>
      <p:ext uri="{BB962C8B-B14F-4D97-AF65-F5344CB8AC3E}">
        <p14:creationId xmlns:p14="http://schemas.microsoft.com/office/powerpoint/2010/main" val="1729649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84542C6-B557-0D16-2D81-F62DA998EBC2}"/>
              </a:ext>
            </a:extLst>
          </p:cNvPr>
          <p:cNvSpPr txBox="1"/>
          <p:nvPr/>
        </p:nvSpPr>
        <p:spPr>
          <a:xfrm>
            <a:off x="0" y="136187"/>
            <a:ext cx="11684609" cy="3416320"/>
          </a:xfrm>
          <a:prstGeom prst="rect">
            <a:avLst/>
          </a:prstGeom>
          <a:noFill/>
        </p:spPr>
        <p:txBody>
          <a:bodyPr wrap="none" rtlCol="0">
            <a:spAutoFit/>
          </a:bodyPr>
          <a:lstStyle/>
          <a:p>
            <a:r>
              <a:rPr lang="ja-JP" altLang="en-US" sz="2400" dirty="0">
                <a:latin typeface="BIZ UDPゴシック" panose="020B0400000000000000" pitchFamily="50" charset="-128"/>
                <a:ea typeface="BIZ UDPゴシック" panose="020B0400000000000000" pitchFamily="50" charset="-128"/>
              </a:rPr>
              <a:t>ワークシートの作り方</a:t>
            </a:r>
            <a:endParaRPr kumimoji="1"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　</a:t>
            </a:r>
            <a:r>
              <a:rPr lang="en-US" altLang="ja-JP" sz="2400" dirty="0">
                <a:latin typeface="BIZ UDPゴシック" panose="020B0400000000000000" pitchFamily="50" charset="-128"/>
                <a:ea typeface="BIZ UDPゴシック" panose="020B0400000000000000" pitchFamily="50" charset="-128"/>
              </a:rPr>
              <a:t>STEP1.</a:t>
            </a:r>
            <a:r>
              <a:rPr kumimoji="1" lang="ja-JP" altLang="en-US" sz="2400" dirty="0">
                <a:latin typeface="BIZ UDPゴシック" panose="020B0400000000000000" pitchFamily="50" charset="-128"/>
                <a:ea typeface="BIZ UDPゴシック" panose="020B0400000000000000" pitchFamily="50" charset="-128"/>
              </a:rPr>
              <a:t>ライフイベント</a:t>
            </a:r>
            <a:r>
              <a:rPr kumimoji="1" lang="en-US" altLang="ja-JP" sz="2400" dirty="0">
                <a:latin typeface="BIZ UDPゴシック" panose="020B0400000000000000" pitchFamily="50" charset="-128"/>
                <a:ea typeface="BIZ UDPゴシック" panose="020B0400000000000000" pitchFamily="50" charset="-128"/>
              </a:rPr>
              <a:t>  x</a:t>
            </a:r>
            <a:r>
              <a:rPr kumimoji="1" lang="ja-JP" altLang="en-US" sz="2400" dirty="0">
                <a:latin typeface="BIZ UDPゴシック" panose="020B0400000000000000" pitchFamily="50" charset="-128"/>
                <a:ea typeface="BIZ UDPゴシック" panose="020B0400000000000000" pitchFamily="50" charset="-128"/>
              </a:rPr>
              <a:t>　立場　</a:t>
            </a:r>
            <a:r>
              <a:rPr kumimoji="1" lang="en-US" altLang="ja-JP" sz="2400" dirty="0">
                <a:latin typeface="BIZ UDPゴシック" panose="020B0400000000000000" pitchFamily="50" charset="-128"/>
                <a:ea typeface="BIZ UDPゴシック" panose="020B0400000000000000" pitchFamily="50" charset="-128"/>
              </a:rPr>
              <a:t>x </a:t>
            </a:r>
            <a:r>
              <a:rPr kumimoji="1" lang="ja-JP" altLang="en-US" sz="2400" dirty="0">
                <a:latin typeface="BIZ UDPゴシック" panose="020B0400000000000000" pitchFamily="50" charset="-128"/>
                <a:ea typeface="BIZ UDPゴシック" panose="020B0400000000000000" pitchFamily="50" charset="-128"/>
              </a:rPr>
              <a:t>　</a:t>
            </a:r>
            <a:r>
              <a:rPr kumimoji="1" lang="en-US" altLang="ja-JP" sz="2400" dirty="0">
                <a:latin typeface="BIZ UDPゴシック" panose="020B0400000000000000" pitchFamily="50" charset="-128"/>
                <a:ea typeface="BIZ UDPゴシック" panose="020B0400000000000000" pitchFamily="50" charset="-128"/>
              </a:rPr>
              <a:t>WILL/CAN/MUST</a:t>
            </a:r>
            <a:r>
              <a:rPr kumimoji="1" lang="ja-JP" altLang="en-US" sz="2400" dirty="0">
                <a:latin typeface="BIZ UDPゴシック" panose="020B0400000000000000" pitchFamily="50" charset="-128"/>
                <a:ea typeface="BIZ UDPゴシック" panose="020B0400000000000000" pitchFamily="50" charset="-128"/>
              </a:rPr>
              <a:t>を洗い出す  （</a:t>
            </a:r>
            <a:r>
              <a:rPr lang="ja-JP" altLang="en-US" sz="2400" dirty="0">
                <a:latin typeface="BIZ UDPゴシック" panose="020B0400000000000000" pitchFamily="50" charset="-128"/>
                <a:ea typeface="BIZ UDPゴシック" panose="020B0400000000000000" pitchFamily="50" charset="-128"/>
              </a:rPr>
              <a:t>資料</a:t>
            </a:r>
            <a:r>
              <a:rPr lang="en-US" altLang="ja-JP" sz="2400" dirty="0">
                <a:latin typeface="BIZ UDPゴシック" panose="020B0400000000000000" pitchFamily="50" charset="-128"/>
                <a:ea typeface="BIZ UDPゴシック" panose="020B0400000000000000" pitchFamily="50" charset="-128"/>
              </a:rPr>
              <a:t>1,2</a:t>
            </a:r>
            <a:r>
              <a:rPr kumimoji="1" lang="en-US" altLang="ja-JP" sz="2400" dirty="0">
                <a:latin typeface="BIZ UDPゴシック" panose="020B0400000000000000" pitchFamily="50" charset="-128"/>
                <a:ea typeface="BIZ UDPゴシック" panose="020B0400000000000000" pitchFamily="50" charset="-128"/>
              </a:rPr>
              <a:t>)</a:t>
            </a:r>
          </a:p>
          <a:p>
            <a:endParaRPr kumimoji="1"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　</a:t>
            </a:r>
            <a:r>
              <a:rPr lang="en-US" altLang="ja-JP" sz="2400" dirty="0">
                <a:latin typeface="BIZ UDPゴシック" panose="020B0400000000000000" pitchFamily="50" charset="-128"/>
                <a:ea typeface="BIZ UDPゴシック" panose="020B0400000000000000" pitchFamily="50" charset="-128"/>
              </a:rPr>
              <a:t>STEP2.</a:t>
            </a:r>
            <a:r>
              <a:rPr lang="ja-JP" altLang="en-US" sz="2400" dirty="0">
                <a:latin typeface="BIZ UDPゴシック" panose="020B0400000000000000" pitchFamily="50" charset="-128"/>
                <a:ea typeface="BIZ UDPゴシック" panose="020B0400000000000000" pitchFamily="50" charset="-128"/>
              </a:rPr>
              <a:t>立場立場で充実できているか・未来はどうしたいかを言語化  </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資料</a:t>
            </a:r>
            <a:r>
              <a:rPr lang="en-US" altLang="ja-JP" sz="2400" dirty="0">
                <a:latin typeface="BIZ UDPゴシック" panose="020B0400000000000000" pitchFamily="50" charset="-128"/>
                <a:ea typeface="BIZ UDPゴシック" panose="020B0400000000000000" pitchFamily="50" charset="-128"/>
              </a:rPr>
              <a:t>3)</a:t>
            </a:r>
          </a:p>
          <a:p>
            <a:endParaRPr kumimoji="1"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　</a:t>
            </a:r>
            <a:r>
              <a:rPr lang="en-US" altLang="ja-JP" sz="2400" dirty="0">
                <a:latin typeface="BIZ UDPゴシック" panose="020B0400000000000000" pitchFamily="50" charset="-128"/>
                <a:ea typeface="BIZ UDPゴシック" panose="020B0400000000000000" pitchFamily="50" charset="-128"/>
              </a:rPr>
              <a:t>STEP3.</a:t>
            </a:r>
            <a:r>
              <a:rPr lang="ja-JP" altLang="en-US" sz="2400" dirty="0">
                <a:latin typeface="BIZ UDPゴシック" panose="020B0400000000000000" pitchFamily="50" charset="-128"/>
                <a:ea typeface="BIZ UDPゴシック" panose="020B0400000000000000" pitchFamily="50" charset="-128"/>
              </a:rPr>
              <a:t>それぞれのタイミングで自身の持つ様々な</a:t>
            </a:r>
            <a:r>
              <a:rPr lang="ja-JP" altLang="en-US" sz="2400">
                <a:latin typeface="BIZ UDPゴシック" panose="020B0400000000000000" pitchFamily="50" charset="-128"/>
                <a:ea typeface="BIZ UDPゴシック" panose="020B0400000000000000" pitchFamily="50" charset="-128"/>
              </a:rPr>
              <a:t>立場がどう関連</a:t>
            </a:r>
            <a:r>
              <a:rPr lang="ja-JP" altLang="en-US" sz="2400" dirty="0">
                <a:latin typeface="BIZ UDPゴシック" panose="020B0400000000000000" pitchFamily="50" charset="-128"/>
                <a:ea typeface="BIZ UDPゴシック" panose="020B0400000000000000" pitchFamily="50" charset="-128"/>
              </a:rPr>
              <a:t>しあっているかを</a:t>
            </a:r>
            <a:endParaRPr lang="en-US" altLang="ja-JP" sz="2400" dirty="0">
              <a:latin typeface="BIZ UDPゴシック" panose="020B0400000000000000" pitchFamily="50" charset="-128"/>
              <a:ea typeface="BIZ UDPゴシック" panose="020B0400000000000000" pitchFamily="50" charset="-128"/>
            </a:endParaRPr>
          </a:p>
          <a:p>
            <a:r>
              <a:rPr kumimoji="1" lang="ja-JP" altLang="en-US" sz="2400" dirty="0">
                <a:latin typeface="BIZ UDPゴシック" panose="020B0400000000000000" pitchFamily="50" charset="-128"/>
                <a:ea typeface="BIZ UDPゴシック" panose="020B0400000000000000" pitchFamily="50" charset="-128"/>
              </a:rPr>
              <a:t>　　　　　　　</a:t>
            </a:r>
            <a:r>
              <a:rPr lang="ja-JP" altLang="en-US" sz="2400" dirty="0">
                <a:latin typeface="BIZ UDPゴシック" panose="020B0400000000000000" pitchFamily="50" charset="-128"/>
                <a:ea typeface="BIZ UDPゴシック" panose="020B0400000000000000" pitchFamily="50" charset="-128"/>
              </a:rPr>
              <a:t>可視</a:t>
            </a:r>
            <a:r>
              <a:rPr kumimoji="1" lang="ja-JP" altLang="en-US" sz="2400" dirty="0">
                <a:latin typeface="BIZ UDPゴシック" panose="020B0400000000000000" pitchFamily="50" charset="-128"/>
                <a:ea typeface="BIZ UDPゴシック" panose="020B0400000000000000" pitchFamily="50" charset="-128"/>
              </a:rPr>
              <a:t>化（マッピング）    </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資料</a:t>
            </a:r>
            <a:r>
              <a:rPr lang="ja-JP" altLang="en-US" sz="2400" dirty="0">
                <a:latin typeface="BIZ UDPゴシック" panose="020B0400000000000000" pitchFamily="50" charset="-128"/>
                <a:ea typeface="BIZ UDPゴシック" panose="020B0400000000000000" pitchFamily="50" charset="-128"/>
              </a:rPr>
              <a:t>４</a:t>
            </a:r>
            <a:r>
              <a:rPr kumimoji="1" lang="en-US" altLang="ja-JP" sz="2400" dirty="0">
                <a:latin typeface="BIZ UDPゴシック" panose="020B0400000000000000" pitchFamily="50" charset="-128"/>
                <a:ea typeface="BIZ UDPゴシック" panose="020B0400000000000000" pitchFamily="50" charset="-128"/>
              </a:rPr>
              <a:t>)</a:t>
            </a:r>
          </a:p>
          <a:p>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　</a:t>
            </a:r>
            <a:r>
              <a:rPr kumimoji="1" lang="en-US" altLang="ja-JP" sz="2400" dirty="0">
                <a:latin typeface="BIZ UDPゴシック" panose="020B0400000000000000" pitchFamily="50" charset="-128"/>
                <a:ea typeface="BIZ UDPゴシック" panose="020B0400000000000000" pitchFamily="50" charset="-128"/>
              </a:rPr>
              <a:t>STEP4.</a:t>
            </a:r>
            <a:r>
              <a:rPr kumimoji="1" lang="ja-JP" altLang="en-US" sz="2400" dirty="0">
                <a:latin typeface="BIZ UDPゴシック" panose="020B0400000000000000" pitchFamily="50" charset="-128"/>
                <a:ea typeface="BIZ UDPゴシック" panose="020B0400000000000000" pitchFamily="50" charset="-128"/>
              </a:rPr>
              <a:t>気づきを言語化・身近な人と共有もおすすめです！</a:t>
            </a:r>
            <a:endParaRPr kumimoji="1" lang="en-US" altLang="ja-JP" sz="2400"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847F807D-72E4-7C5F-B9B7-5970197DCC71}"/>
              </a:ext>
            </a:extLst>
          </p:cNvPr>
          <p:cNvSpPr txBox="1"/>
          <p:nvPr/>
        </p:nvSpPr>
        <p:spPr>
          <a:xfrm>
            <a:off x="205927" y="4089703"/>
            <a:ext cx="11636519" cy="1938992"/>
          </a:xfrm>
          <a:prstGeom prst="rect">
            <a:avLst/>
          </a:prstGeom>
          <a:solidFill>
            <a:schemeClr val="accent4">
              <a:lumMod val="20000"/>
              <a:lumOff val="80000"/>
            </a:schemeClr>
          </a:solidFill>
        </p:spPr>
        <p:txBody>
          <a:bodyPr wrap="none" rtlCol="0">
            <a:spAutoFit/>
          </a:bodyPr>
          <a:lstStyle/>
          <a:p>
            <a:r>
              <a:rPr lang="ja-JP" altLang="en-US" sz="2400" dirty="0">
                <a:solidFill>
                  <a:srgbClr val="FF0000"/>
                </a:solidFill>
                <a:latin typeface="BIZ UDPゴシック" panose="020B0400000000000000" pitchFamily="50" charset="-128"/>
                <a:ea typeface="BIZ UDPゴシック" panose="020B0400000000000000" pitchFamily="50" charset="-128"/>
              </a:rPr>
              <a:t>ポイント</a:t>
            </a:r>
            <a:endParaRPr lang="en-US" altLang="ja-JP" sz="2400" dirty="0">
              <a:solidFill>
                <a:srgbClr val="FF0000"/>
              </a:solidFill>
              <a:latin typeface="BIZ UDPゴシック" panose="020B0400000000000000" pitchFamily="50" charset="-128"/>
              <a:ea typeface="BIZ UDPゴシック" panose="020B0400000000000000" pitchFamily="50" charset="-128"/>
            </a:endParaRPr>
          </a:p>
          <a:p>
            <a:r>
              <a:rPr lang="ja-JP" altLang="en-US" sz="2400" dirty="0">
                <a:solidFill>
                  <a:srgbClr val="FF0000"/>
                </a:solidFill>
                <a:latin typeface="BIZ UDPゴシック" panose="020B0400000000000000" pitchFamily="50" charset="-128"/>
                <a:ea typeface="BIZ UDPゴシック" panose="020B0400000000000000" pitchFamily="50" charset="-128"/>
              </a:rPr>
              <a:t>・キャリアは人の数だけ多種多様、また一人の人が持つ役割も多様で</a:t>
            </a:r>
            <a:endParaRPr lang="en-US" altLang="ja-JP" sz="2400" dirty="0">
              <a:solidFill>
                <a:srgbClr val="FF0000"/>
              </a:solidFill>
              <a:latin typeface="BIZ UDPゴシック" panose="020B0400000000000000" pitchFamily="50" charset="-128"/>
              <a:ea typeface="BIZ UDPゴシック" panose="020B0400000000000000" pitchFamily="50" charset="-128"/>
            </a:endParaRPr>
          </a:p>
          <a:p>
            <a:r>
              <a:rPr lang="ja-JP" altLang="en-US" sz="2400" dirty="0">
                <a:solidFill>
                  <a:srgbClr val="FF0000"/>
                </a:solidFill>
                <a:latin typeface="BIZ UDPゴシック" panose="020B0400000000000000" pitchFamily="50" charset="-128"/>
                <a:ea typeface="BIZ UDPゴシック" panose="020B0400000000000000" pitchFamily="50" charset="-128"/>
              </a:rPr>
              <a:t>　時間の使い方もひとそれぞれ。「自分らしい」はあっても「正解」はありません。</a:t>
            </a:r>
            <a:endParaRPr lang="en-US" altLang="ja-JP" sz="2400" dirty="0">
              <a:solidFill>
                <a:srgbClr val="FF0000"/>
              </a:solidFill>
              <a:latin typeface="BIZ UDPゴシック" panose="020B0400000000000000" pitchFamily="50" charset="-128"/>
              <a:ea typeface="BIZ UDPゴシック" panose="020B0400000000000000" pitchFamily="50" charset="-128"/>
            </a:endParaRPr>
          </a:p>
          <a:p>
            <a:r>
              <a:rPr lang="ja-JP" altLang="en-US" sz="2400" dirty="0">
                <a:solidFill>
                  <a:srgbClr val="FF0000"/>
                </a:solidFill>
                <a:latin typeface="BIZ UDPゴシック" panose="020B0400000000000000" pitchFamily="50" charset="-128"/>
                <a:ea typeface="BIZ UDPゴシック" panose="020B0400000000000000" pitchFamily="50" charset="-128"/>
              </a:rPr>
              <a:t>・仕事以外の親・夫</a:t>
            </a:r>
            <a:r>
              <a:rPr lang="en-US" altLang="ja-JP" sz="2400" dirty="0">
                <a:solidFill>
                  <a:srgbClr val="FF0000"/>
                </a:solidFill>
                <a:latin typeface="BIZ UDPゴシック" panose="020B0400000000000000" pitchFamily="50" charset="-128"/>
                <a:ea typeface="BIZ UDPゴシック" panose="020B0400000000000000" pitchFamily="50" charset="-128"/>
              </a:rPr>
              <a:t>(</a:t>
            </a:r>
            <a:r>
              <a:rPr lang="ja-JP" altLang="en-US" sz="2400" dirty="0">
                <a:solidFill>
                  <a:srgbClr val="FF0000"/>
                </a:solidFill>
                <a:latin typeface="BIZ UDPゴシック" panose="020B0400000000000000" pitchFamily="50" charset="-128"/>
                <a:ea typeface="BIZ UDPゴシック" panose="020B0400000000000000" pitchFamily="50" charset="-128"/>
              </a:rPr>
              <a:t>妻）・子どもなどの役割も再確認してみることで気づきがあります。</a:t>
            </a:r>
            <a:endParaRPr lang="en-US" altLang="ja-JP" sz="2400" dirty="0">
              <a:solidFill>
                <a:srgbClr val="FF0000"/>
              </a:solidFill>
              <a:latin typeface="BIZ UDPゴシック" panose="020B0400000000000000" pitchFamily="50" charset="-128"/>
              <a:ea typeface="BIZ UDPゴシック" panose="020B0400000000000000" pitchFamily="50" charset="-128"/>
            </a:endParaRPr>
          </a:p>
          <a:p>
            <a:r>
              <a:rPr lang="ja-JP" altLang="en-US" sz="2400" dirty="0">
                <a:solidFill>
                  <a:srgbClr val="FF0000"/>
                </a:solidFill>
                <a:latin typeface="BIZ UDPゴシック" panose="020B0400000000000000" pitchFamily="50" charset="-128"/>
                <a:ea typeface="BIZ UDPゴシック" panose="020B0400000000000000" pitchFamily="50" charset="-128"/>
              </a:rPr>
              <a:t>・様々な役割をストレスではなく今と未来の財産にと考えてみましょう。</a:t>
            </a:r>
            <a:endParaRPr lang="en-US" altLang="ja-JP" sz="2400"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08658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5CD14D9-B703-6A60-E305-06624B5CC38C}"/>
              </a:ext>
            </a:extLst>
          </p:cNvPr>
          <p:cNvSpPr txBox="1"/>
          <p:nvPr/>
        </p:nvSpPr>
        <p:spPr>
          <a:xfrm>
            <a:off x="255639" y="353960"/>
            <a:ext cx="4605748"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a:t>
            </a:r>
            <a:r>
              <a:rPr kumimoji="1" lang="en-US" altLang="ja-JP" dirty="0">
                <a:latin typeface="BIZ UDPゴシック" panose="020B0400000000000000" pitchFamily="50" charset="-128"/>
                <a:ea typeface="BIZ UDPゴシック" panose="020B0400000000000000" pitchFamily="50" charset="-128"/>
              </a:rPr>
              <a:t>1.</a:t>
            </a:r>
            <a:r>
              <a:rPr kumimoji="1" lang="ja-JP" altLang="en-US" dirty="0">
                <a:latin typeface="BIZ UDPゴシック" panose="020B0400000000000000" pitchFamily="50" charset="-128"/>
                <a:ea typeface="BIZ UDPゴシック" panose="020B0400000000000000" pitchFamily="50" charset="-128"/>
              </a:rPr>
              <a:t>あなたの役割について考えてみよう。</a:t>
            </a:r>
          </a:p>
        </p:txBody>
      </p:sp>
      <p:graphicFrame>
        <p:nvGraphicFramePr>
          <p:cNvPr id="5" name="表 5">
            <a:extLst>
              <a:ext uri="{FF2B5EF4-FFF2-40B4-BE49-F238E27FC236}">
                <a16:creationId xmlns:a16="http://schemas.microsoft.com/office/drawing/2014/main" id="{EDD03D1A-D211-4760-4C90-D615AD364D10}"/>
              </a:ext>
            </a:extLst>
          </p:cNvPr>
          <p:cNvGraphicFramePr>
            <a:graphicFrameLocks noGrp="1"/>
          </p:cNvGraphicFramePr>
          <p:nvPr>
            <p:extLst>
              <p:ext uri="{D42A27DB-BD31-4B8C-83A1-F6EECF244321}">
                <p14:modId xmlns:p14="http://schemas.microsoft.com/office/powerpoint/2010/main" val="1022940212"/>
              </p:ext>
            </p:extLst>
          </p:nvPr>
        </p:nvGraphicFramePr>
        <p:xfrm>
          <a:off x="518284" y="1359174"/>
          <a:ext cx="11518632" cy="3006467"/>
        </p:xfrm>
        <a:graphic>
          <a:graphicData uri="http://schemas.openxmlformats.org/drawingml/2006/table">
            <a:tbl>
              <a:tblPr firstRow="1" bandRow="1">
                <a:tableStyleId>{5940675A-B579-460E-94D1-54222C63F5DA}</a:tableStyleId>
              </a:tblPr>
              <a:tblGrid>
                <a:gridCol w="591329">
                  <a:extLst>
                    <a:ext uri="{9D8B030D-6E8A-4147-A177-3AD203B41FA5}">
                      <a16:colId xmlns:a16="http://schemas.microsoft.com/office/drawing/2014/main" val="2677964881"/>
                    </a:ext>
                  </a:extLst>
                </a:gridCol>
                <a:gridCol w="709459">
                  <a:extLst>
                    <a:ext uri="{9D8B030D-6E8A-4147-A177-3AD203B41FA5}">
                      <a16:colId xmlns:a16="http://schemas.microsoft.com/office/drawing/2014/main" val="1767512629"/>
                    </a:ext>
                  </a:extLst>
                </a:gridCol>
                <a:gridCol w="4066162">
                  <a:extLst>
                    <a:ext uri="{9D8B030D-6E8A-4147-A177-3AD203B41FA5}">
                      <a16:colId xmlns:a16="http://schemas.microsoft.com/office/drawing/2014/main" val="3988400583"/>
                    </a:ext>
                  </a:extLst>
                </a:gridCol>
                <a:gridCol w="3075841">
                  <a:extLst>
                    <a:ext uri="{9D8B030D-6E8A-4147-A177-3AD203B41FA5}">
                      <a16:colId xmlns:a16="http://schemas.microsoft.com/office/drawing/2014/main" val="2906742750"/>
                    </a:ext>
                  </a:extLst>
                </a:gridCol>
                <a:gridCol w="3075841">
                  <a:extLst>
                    <a:ext uri="{9D8B030D-6E8A-4147-A177-3AD203B41FA5}">
                      <a16:colId xmlns:a16="http://schemas.microsoft.com/office/drawing/2014/main" val="4034158809"/>
                    </a:ext>
                  </a:extLst>
                </a:gridCol>
              </a:tblGrid>
              <a:tr h="306467">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年齢</a:t>
                      </a: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ライフイベント・生活環境・状況（仕事・家庭・地域）</a:t>
                      </a: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タイトル</a:t>
                      </a: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補足</a:t>
                      </a:r>
                    </a:p>
                  </a:txBody>
                  <a:tcPr/>
                </a:tc>
                <a:extLst>
                  <a:ext uri="{0D108BD9-81ED-4DB2-BD59-A6C34878D82A}">
                    <a16:rowId xmlns:a16="http://schemas.microsoft.com/office/drawing/2014/main" val="4120668845"/>
                  </a:ext>
                </a:extLst>
              </a:tr>
              <a:tr h="900000">
                <a:tc>
                  <a:txBody>
                    <a:bodyPr/>
                    <a:lstStyle/>
                    <a:p>
                      <a:r>
                        <a:rPr kumimoji="1" lang="en-US" altLang="ja-JP" sz="1400" dirty="0">
                          <a:latin typeface="BIZ UDPゴシック" panose="020B0400000000000000" pitchFamily="50" charset="-128"/>
                          <a:ea typeface="BIZ UDPゴシック" panose="020B0400000000000000" pitchFamily="50" charset="-128"/>
                        </a:rPr>
                        <a:t>A</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36524079"/>
                  </a:ext>
                </a:extLst>
              </a:tr>
              <a:tr h="900000">
                <a:tc>
                  <a:txBody>
                    <a:bodyPr/>
                    <a:lstStyle/>
                    <a:p>
                      <a:r>
                        <a:rPr kumimoji="1" lang="en-US" altLang="ja-JP" sz="1400" dirty="0">
                          <a:latin typeface="BIZ UDPゴシック" panose="020B0400000000000000" pitchFamily="50" charset="-128"/>
                          <a:ea typeface="BIZ UDPゴシック" panose="020B0400000000000000" pitchFamily="50" charset="-128"/>
                        </a:rPr>
                        <a:t>B</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endParaRPr kumimoji="1" lang="en-US" altLang="ja-JP" sz="14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807982793"/>
                  </a:ext>
                </a:extLst>
              </a:tr>
              <a:tr h="900000">
                <a:tc>
                  <a:txBody>
                    <a:bodyPr/>
                    <a:lstStyle/>
                    <a:p>
                      <a:r>
                        <a:rPr kumimoji="1" lang="en-US" altLang="ja-JP" sz="1400" dirty="0">
                          <a:latin typeface="BIZ UDPゴシック" panose="020B0400000000000000" pitchFamily="50" charset="-128"/>
                          <a:ea typeface="BIZ UDPゴシック" panose="020B0400000000000000" pitchFamily="50" charset="-128"/>
                        </a:rPr>
                        <a:t>C</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816333357"/>
                  </a:ext>
                </a:extLst>
              </a:tr>
            </a:tbl>
          </a:graphicData>
        </a:graphic>
      </p:graphicFrame>
      <p:sp>
        <p:nvSpPr>
          <p:cNvPr id="7" name="テキスト ボックス 6">
            <a:extLst>
              <a:ext uri="{FF2B5EF4-FFF2-40B4-BE49-F238E27FC236}">
                <a16:creationId xmlns:a16="http://schemas.microsoft.com/office/drawing/2014/main" id="{508D6D68-7DA0-5AE4-202C-27322DA1E28F}"/>
              </a:ext>
            </a:extLst>
          </p:cNvPr>
          <p:cNvSpPr txBox="1"/>
          <p:nvPr/>
        </p:nvSpPr>
        <p:spPr>
          <a:xfrm>
            <a:off x="518284" y="749166"/>
            <a:ext cx="7495963" cy="523220"/>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時系列で</a:t>
            </a:r>
            <a:r>
              <a:rPr kumimoji="1" lang="en-US" altLang="ja-JP" sz="1400" dirty="0">
                <a:latin typeface="BIZ UDPゴシック" panose="020B0400000000000000" pitchFamily="50" charset="-128"/>
                <a:ea typeface="BIZ UDPゴシック" panose="020B0400000000000000" pitchFamily="50" charset="-128"/>
              </a:rPr>
              <a:t>3</a:t>
            </a:r>
            <a:r>
              <a:rPr kumimoji="1" lang="ja-JP" altLang="en-US" sz="1400" dirty="0">
                <a:latin typeface="BIZ UDPゴシック" panose="020B0400000000000000" pitchFamily="50" charset="-128"/>
                <a:ea typeface="BIZ UDPゴシック" panose="020B0400000000000000" pitchFamily="50" charset="-128"/>
              </a:rPr>
              <a:t>つ（過去・現在・未来）のあなたの状況をピックアップしてみましょう</a:t>
            </a:r>
            <a:endParaRPr kumimoji="1" lang="en-US" altLang="ja-JP" sz="1400"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A</a:t>
            </a:r>
            <a:r>
              <a:rPr lang="ja-JP" altLang="en-US" sz="1400" dirty="0">
                <a:latin typeface="BIZ UDPゴシック" panose="020B0400000000000000" pitchFamily="50" charset="-128"/>
                <a:ea typeface="BIZ UDPゴシック" panose="020B0400000000000000" pitchFamily="50" charset="-128"/>
              </a:rPr>
              <a:t>～</a:t>
            </a:r>
            <a:r>
              <a:rPr lang="en-US" altLang="ja-JP" sz="1400" dirty="0">
                <a:latin typeface="BIZ UDPゴシック" panose="020B0400000000000000" pitchFamily="50" charset="-128"/>
                <a:ea typeface="BIZ UDPゴシック" panose="020B0400000000000000" pitchFamily="50" charset="-128"/>
              </a:rPr>
              <a:t>C</a:t>
            </a:r>
            <a:r>
              <a:rPr lang="ja-JP" altLang="en-US" sz="1400" dirty="0">
                <a:latin typeface="BIZ UDPゴシック" panose="020B0400000000000000" pitchFamily="50" charset="-128"/>
                <a:ea typeface="BIZ UDPゴシック" panose="020B0400000000000000" pitchFamily="50" charset="-128"/>
              </a:rPr>
              <a:t>に「〇〇期」「〇〇な時間」「〇〇時代」「〇〇に集中！」のようにタイトルをつけましょう。</a:t>
            </a:r>
            <a:endParaRPr kumimoji="1" lang="ja-JP" altLang="en-US" sz="1400" dirty="0">
              <a:latin typeface="BIZ UDPゴシック" panose="020B0400000000000000" pitchFamily="50" charset="-128"/>
              <a:ea typeface="BIZ UDPゴシック" panose="020B0400000000000000" pitchFamily="50" charset="-128"/>
            </a:endParaRPr>
          </a:p>
        </p:txBody>
      </p:sp>
      <p:pic>
        <p:nvPicPr>
          <p:cNvPr id="11" name="図 10">
            <a:extLst>
              <a:ext uri="{FF2B5EF4-FFF2-40B4-BE49-F238E27FC236}">
                <a16:creationId xmlns:a16="http://schemas.microsoft.com/office/drawing/2014/main" id="{2245AAD2-9EA5-DB11-58B6-98BC870C7399}"/>
              </a:ext>
            </a:extLst>
          </p:cNvPr>
          <p:cNvPicPr>
            <a:picLocks noChangeAspect="1"/>
          </p:cNvPicPr>
          <p:nvPr/>
        </p:nvPicPr>
        <p:blipFill>
          <a:blip r:embed="rId2"/>
          <a:stretch>
            <a:fillRect/>
          </a:stretch>
        </p:blipFill>
        <p:spPr>
          <a:xfrm>
            <a:off x="10096318" y="12878"/>
            <a:ext cx="2095682" cy="784928"/>
          </a:xfrm>
          <a:prstGeom prst="rect">
            <a:avLst/>
          </a:prstGeom>
        </p:spPr>
      </p:pic>
      <p:sp>
        <p:nvSpPr>
          <p:cNvPr id="12" name="テキスト ボックス 11">
            <a:extLst>
              <a:ext uri="{FF2B5EF4-FFF2-40B4-BE49-F238E27FC236}">
                <a16:creationId xmlns:a16="http://schemas.microsoft.com/office/drawing/2014/main" id="{E3AED97B-BA2C-DC35-4E85-1243758A3907}"/>
              </a:ext>
            </a:extLst>
          </p:cNvPr>
          <p:cNvSpPr txBox="1"/>
          <p:nvPr/>
        </p:nvSpPr>
        <p:spPr>
          <a:xfrm>
            <a:off x="393496" y="4740576"/>
            <a:ext cx="4339650" cy="369332"/>
          </a:xfrm>
          <a:prstGeom prst="rect">
            <a:avLst/>
          </a:prstGeom>
          <a:solidFill>
            <a:schemeClr val="bg1"/>
          </a:solidFill>
        </p:spPr>
        <p:txBody>
          <a:bodyPr wrap="none" rtlCol="0">
            <a:spAutoFit/>
          </a:bodyPr>
          <a:lstStyle/>
          <a:p>
            <a:r>
              <a:rPr kumimoji="1" lang="ja-JP" altLang="en-US" dirty="0"/>
              <a:t>参考：ライフイベントや生活環境の変化</a:t>
            </a:r>
          </a:p>
        </p:txBody>
      </p:sp>
      <p:sp>
        <p:nvSpPr>
          <p:cNvPr id="14" name="テキスト ボックス 13">
            <a:extLst>
              <a:ext uri="{FF2B5EF4-FFF2-40B4-BE49-F238E27FC236}">
                <a16:creationId xmlns:a16="http://schemas.microsoft.com/office/drawing/2014/main" id="{F3B382EE-B605-5C4F-72F7-E7989D22FC8E}"/>
              </a:ext>
            </a:extLst>
          </p:cNvPr>
          <p:cNvSpPr txBox="1"/>
          <p:nvPr/>
        </p:nvSpPr>
        <p:spPr>
          <a:xfrm>
            <a:off x="603113" y="5145929"/>
            <a:ext cx="646331" cy="369332"/>
          </a:xfrm>
          <a:prstGeom prst="rect">
            <a:avLst/>
          </a:prstGeom>
          <a:noFill/>
        </p:spPr>
        <p:txBody>
          <a:bodyPr wrap="none" rtlCol="0">
            <a:spAutoFit/>
          </a:bodyPr>
          <a:lstStyle/>
          <a:p>
            <a:r>
              <a:rPr kumimoji="1" lang="ja-JP" altLang="en-US" dirty="0"/>
              <a:t>結婚</a:t>
            </a:r>
          </a:p>
        </p:txBody>
      </p:sp>
      <p:sp>
        <p:nvSpPr>
          <p:cNvPr id="15" name="テキスト ボックス 14">
            <a:extLst>
              <a:ext uri="{FF2B5EF4-FFF2-40B4-BE49-F238E27FC236}">
                <a16:creationId xmlns:a16="http://schemas.microsoft.com/office/drawing/2014/main" id="{D12FC1F3-E376-ABCE-186F-E95E75999C57}"/>
              </a:ext>
            </a:extLst>
          </p:cNvPr>
          <p:cNvSpPr txBox="1"/>
          <p:nvPr/>
        </p:nvSpPr>
        <p:spPr>
          <a:xfrm>
            <a:off x="609599" y="5865857"/>
            <a:ext cx="646331" cy="369332"/>
          </a:xfrm>
          <a:prstGeom prst="rect">
            <a:avLst/>
          </a:prstGeom>
          <a:noFill/>
        </p:spPr>
        <p:txBody>
          <a:bodyPr wrap="none" rtlCol="0">
            <a:spAutoFit/>
          </a:bodyPr>
          <a:lstStyle/>
          <a:p>
            <a:r>
              <a:rPr lang="ja-JP" altLang="en-US" dirty="0"/>
              <a:t>出産</a:t>
            </a:r>
            <a:endParaRPr kumimoji="1" lang="en-US" altLang="ja-JP" dirty="0"/>
          </a:p>
        </p:txBody>
      </p:sp>
      <p:sp>
        <p:nvSpPr>
          <p:cNvPr id="16" name="テキスト ボックス 15">
            <a:extLst>
              <a:ext uri="{FF2B5EF4-FFF2-40B4-BE49-F238E27FC236}">
                <a16:creationId xmlns:a16="http://schemas.microsoft.com/office/drawing/2014/main" id="{D73F012C-8656-619C-394B-47CB6897E933}"/>
              </a:ext>
            </a:extLst>
          </p:cNvPr>
          <p:cNvSpPr txBox="1"/>
          <p:nvPr/>
        </p:nvSpPr>
        <p:spPr>
          <a:xfrm>
            <a:off x="1416996" y="5142687"/>
            <a:ext cx="646331" cy="369332"/>
          </a:xfrm>
          <a:prstGeom prst="rect">
            <a:avLst/>
          </a:prstGeom>
          <a:noFill/>
        </p:spPr>
        <p:txBody>
          <a:bodyPr wrap="none" rtlCol="0">
            <a:spAutoFit/>
          </a:bodyPr>
          <a:lstStyle/>
          <a:p>
            <a:r>
              <a:rPr lang="ja-JP" altLang="en-US" dirty="0"/>
              <a:t>育児</a:t>
            </a:r>
            <a:endParaRPr kumimoji="1" lang="en-US" altLang="ja-JP" dirty="0"/>
          </a:p>
        </p:txBody>
      </p:sp>
      <p:sp>
        <p:nvSpPr>
          <p:cNvPr id="17" name="テキスト ボックス 16">
            <a:extLst>
              <a:ext uri="{FF2B5EF4-FFF2-40B4-BE49-F238E27FC236}">
                <a16:creationId xmlns:a16="http://schemas.microsoft.com/office/drawing/2014/main" id="{36AEE5AF-CB5D-5830-964A-1DD081288210}"/>
              </a:ext>
            </a:extLst>
          </p:cNvPr>
          <p:cNvSpPr txBox="1"/>
          <p:nvPr/>
        </p:nvSpPr>
        <p:spPr>
          <a:xfrm>
            <a:off x="1446130" y="5882075"/>
            <a:ext cx="646331" cy="369332"/>
          </a:xfrm>
          <a:prstGeom prst="rect">
            <a:avLst/>
          </a:prstGeom>
          <a:noFill/>
        </p:spPr>
        <p:txBody>
          <a:bodyPr wrap="none" rtlCol="0">
            <a:spAutoFit/>
          </a:bodyPr>
          <a:lstStyle/>
          <a:p>
            <a:r>
              <a:rPr kumimoji="1" lang="ja-JP" altLang="en-US" dirty="0"/>
              <a:t>介護</a:t>
            </a:r>
          </a:p>
        </p:txBody>
      </p:sp>
      <p:sp>
        <p:nvSpPr>
          <p:cNvPr id="18" name="テキスト ボックス 17">
            <a:extLst>
              <a:ext uri="{FF2B5EF4-FFF2-40B4-BE49-F238E27FC236}">
                <a16:creationId xmlns:a16="http://schemas.microsoft.com/office/drawing/2014/main" id="{F1FC8D3C-562B-ADF2-13F9-AFF9BCF5421E}"/>
              </a:ext>
            </a:extLst>
          </p:cNvPr>
          <p:cNvSpPr txBox="1"/>
          <p:nvPr/>
        </p:nvSpPr>
        <p:spPr>
          <a:xfrm>
            <a:off x="2254641" y="5155980"/>
            <a:ext cx="1107996" cy="369332"/>
          </a:xfrm>
          <a:prstGeom prst="rect">
            <a:avLst/>
          </a:prstGeom>
          <a:noFill/>
        </p:spPr>
        <p:txBody>
          <a:bodyPr wrap="none" rtlCol="0">
            <a:spAutoFit/>
          </a:bodyPr>
          <a:lstStyle/>
          <a:p>
            <a:r>
              <a:rPr kumimoji="1" lang="ja-JP" altLang="en-US" dirty="0"/>
              <a:t>子の進学</a:t>
            </a:r>
          </a:p>
        </p:txBody>
      </p:sp>
      <p:sp>
        <p:nvSpPr>
          <p:cNvPr id="19" name="テキスト ボックス 18">
            <a:extLst>
              <a:ext uri="{FF2B5EF4-FFF2-40B4-BE49-F238E27FC236}">
                <a16:creationId xmlns:a16="http://schemas.microsoft.com/office/drawing/2014/main" id="{F68693C9-C725-D637-5E4F-2ACD3F5C6F55}"/>
              </a:ext>
            </a:extLst>
          </p:cNvPr>
          <p:cNvSpPr txBox="1"/>
          <p:nvPr/>
        </p:nvSpPr>
        <p:spPr>
          <a:xfrm>
            <a:off x="2407041" y="5892040"/>
            <a:ext cx="646331" cy="369332"/>
          </a:xfrm>
          <a:prstGeom prst="rect">
            <a:avLst/>
          </a:prstGeom>
          <a:noFill/>
        </p:spPr>
        <p:txBody>
          <a:bodyPr wrap="none" rtlCol="0">
            <a:spAutoFit/>
          </a:bodyPr>
          <a:lstStyle/>
          <a:p>
            <a:r>
              <a:rPr kumimoji="1" lang="ja-JP" altLang="en-US" dirty="0"/>
              <a:t>闘病</a:t>
            </a:r>
          </a:p>
        </p:txBody>
      </p:sp>
      <p:sp>
        <p:nvSpPr>
          <p:cNvPr id="20" name="テキスト ボックス 19">
            <a:extLst>
              <a:ext uri="{FF2B5EF4-FFF2-40B4-BE49-F238E27FC236}">
                <a16:creationId xmlns:a16="http://schemas.microsoft.com/office/drawing/2014/main" id="{38EFAA8F-EE89-38A1-9D21-2F44242A49D7}"/>
              </a:ext>
            </a:extLst>
          </p:cNvPr>
          <p:cNvSpPr txBox="1"/>
          <p:nvPr/>
        </p:nvSpPr>
        <p:spPr>
          <a:xfrm>
            <a:off x="4085943" y="5149176"/>
            <a:ext cx="1338828" cy="369332"/>
          </a:xfrm>
          <a:prstGeom prst="rect">
            <a:avLst/>
          </a:prstGeom>
          <a:noFill/>
        </p:spPr>
        <p:txBody>
          <a:bodyPr wrap="none" rtlCol="0">
            <a:spAutoFit/>
          </a:bodyPr>
          <a:lstStyle/>
          <a:p>
            <a:r>
              <a:rPr kumimoji="1" lang="ja-JP" altLang="en-US" dirty="0"/>
              <a:t>転職・起業</a:t>
            </a:r>
          </a:p>
        </p:txBody>
      </p:sp>
      <p:sp>
        <p:nvSpPr>
          <p:cNvPr id="21" name="テキスト ボックス 20">
            <a:extLst>
              <a:ext uri="{FF2B5EF4-FFF2-40B4-BE49-F238E27FC236}">
                <a16:creationId xmlns:a16="http://schemas.microsoft.com/office/drawing/2014/main" id="{C4249EC8-15B2-4E13-B122-B28AF6C37C6C}"/>
              </a:ext>
            </a:extLst>
          </p:cNvPr>
          <p:cNvSpPr txBox="1"/>
          <p:nvPr/>
        </p:nvSpPr>
        <p:spPr>
          <a:xfrm>
            <a:off x="4041508" y="5583537"/>
            <a:ext cx="646331" cy="369332"/>
          </a:xfrm>
          <a:prstGeom prst="rect">
            <a:avLst/>
          </a:prstGeom>
          <a:noFill/>
        </p:spPr>
        <p:txBody>
          <a:bodyPr wrap="none" rtlCol="0">
            <a:spAutoFit/>
          </a:bodyPr>
          <a:lstStyle/>
          <a:p>
            <a:r>
              <a:rPr kumimoji="1" lang="ja-JP" altLang="en-US" dirty="0"/>
              <a:t>異動</a:t>
            </a:r>
          </a:p>
        </p:txBody>
      </p:sp>
      <p:sp>
        <p:nvSpPr>
          <p:cNvPr id="22" name="テキスト ボックス 21">
            <a:extLst>
              <a:ext uri="{FF2B5EF4-FFF2-40B4-BE49-F238E27FC236}">
                <a16:creationId xmlns:a16="http://schemas.microsoft.com/office/drawing/2014/main" id="{3E332AC1-4404-77E5-FF38-5E03B1BF88C6}"/>
              </a:ext>
            </a:extLst>
          </p:cNvPr>
          <p:cNvSpPr txBox="1"/>
          <p:nvPr/>
        </p:nvSpPr>
        <p:spPr>
          <a:xfrm>
            <a:off x="7533383" y="6072985"/>
            <a:ext cx="1338828" cy="369332"/>
          </a:xfrm>
          <a:prstGeom prst="rect">
            <a:avLst/>
          </a:prstGeom>
          <a:noFill/>
        </p:spPr>
        <p:txBody>
          <a:bodyPr wrap="none" rtlCol="0">
            <a:spAutoFit/>
          </a:bodyPr>
          <a:lstStyle/>
          <a:p>
            <a:r>
              <a:rPr kumimoji="1" lang="ja-JP" altLang="en-US" dirty="0"/>
              <a:t>消防団加入</a:t>
            </a:r>
          </a:p>
        </p:txBody>
      </p:sp>
      <p:sp>
        <p:nvSpPr>
          <p:cNvPr id="23" name="テキスト ボックス 22">
            <a:extLst>
              <a:ext uri="{FF2B5EF4-FFF2-40B4-BE49-F238E27FC236}">
                <a16:creationId xmlns:a16="http://schemas.microsoft.com/office/drawing/2014/main" id="{EB0872E7-E17B-92C2-E42C-24F740FFC702}"/>
              </a:ext>
            </a:extLst>
          </p:cNvPr>
          <p:cNvSpPr txBox="1"/>
          <p:nvPr/>
        </p:nvSpPr>
        <p:spPr>
          <a:xfrm>
            <a:off x="7549415" y="5116915"/>
            <a:ext cx="631904" cy="369332"/>
          </a:xfrm>
          <a:prstGeom prst="rect">
            <a:avLst/>
          </a:prstGeom>
          <a:noFill/>
        </p:spPr>
        <p:txBody>
          <a:bodyPr wrap="none" rtlCol="0">
            <a:spAutoFit/>
          </a:bodyPr>
          <a:lstStyle/>
          <a:p>
            <a:r>
              <a:rPr kumimoji="1" lang="en-US" altLang="ja-JP" dirty="0"/>
              <a:t>PTA</a:t>
            </a:r>
            <a:endParaRPr kumimoji="1" lang="ja-JP" altLang="en-US" dirty="0"/>
          </a:p>
        </p:txBody>
      </p:sp>
      <p:sp>
        <p:nvSpPr>
          <p:cNvPr id="24" name="テキスト ボックス 23">
            <a:extLst>
              <a:ext uri="{FF2B5EF4-FFF2-40B4-BE49-F238E27FC236}">
                <a16:creationId xmlns:a16="http://schemas.microsoft.com/office/drawing/2014/main" id="{DB270761-3147-EE75-D1B4-47528946107E}"/>
              </a:ext>
            </a:extLst>
          </p:cNvPr>
          <p:cNvSpPr txBox="1"/>
          <p:nvPr/>
        </p:nvSpPr>
        <p:spPr>
          <a:xfrm>
            <a:off x="7448873" y="5632653"/>
            <a:ext cx="1338828" cy="369332"/>
          </a:xfrm>
          <a:prstGeom prst="rect">
            <a:avLst/>
          </a:prstGeom>
          <a:noFill/>
        </p:spPr>
        <p:txBody>
          <a:bodyPr wrap="none" rtlCol="0">
            <a:spAutoFit/>
          </a:bodyPr>
          <a:lstStyle/>
          <a:p>
            <a:r>
              <a:rPr lang="ja-JP" altLang="en-US" dirty="0"/>
              <a:t>地区の役員</a:t>
            </a:r>
            <a:endParaRPr kumimoji="1" lang="ja-JP" altLang="en-US" dirty="0"/>
          </a:p>
        </p:txBody>
      </p:sp>
      <p:sp>
        <p:nvSpPr>
          <p:cNvPr id="25" name="テキスト ボックス 24">
            <a:extLst>
              <a:ext uri="{FF2B5EF4-FFF2-40B4-BE49-F238E27FC236}">
                <a16:creationId xmlns:a16="http://schemas.microsoft.com/office/drawing/2014/main" id="{84806010-74C3-482A-F661-05496E5094EA}"/>
              </a:ext>
            </a:extLst>
          </p:cNvPr>
          <p:cNvSpPr txBox="1"/>
          <p:nvPr/>
        </p:nvSpPr>
        <p:spPr>
          <a:xfrm>
            <a:off x="10602763" y="5646607"/>
            <a:ext cx="877163" cy="369332"/>
          </a:xfrm>
          <a:prstGeom prst="rect">
            <a:avLst/>
          </a:prstGeom>
          <a:noFill/>
        </p:spPr>
        <p:txBody>
          <a:bodyPr wrap="none" rtlCol="0">
            <a:spAutoFit/>
          </a:bodyPr>
          <a:lstStyle/>
          <a:p>
            <a:r>
              <a:rPr kumimoji="1" lang="ja-JP" altLang="en-US" dirty="0"/>
              <a:t>引越し</a:t>
            </a:r>
          </a:p>
        </p:txBody>
      </p:sp>
      <p:sp>
        <p:nvSpPr>
          <p:cNvPr id="26" name="テキスト ボックス 25">
            <a:extLst>
              <a:ext uri="{FF2B5EF4-FFF2-40B4-BE49-F238E27FC236}">
                <a16:creationId xmlns:a16="http://schemas.microsoft.com/office/drawing/2014/main" id="{67B65586-E238-FF7D-D2AA-0A5051EF9379}"/>
              </a:ext>
            </a:extLst>
          </p:cNvPr>
          <p:cNvSpPr txBox="1"/>
          <p:nvPr/>
        </p:nvSpPr>
        <p:spPr>
          <a:xfrm>
            <a:off x="9160458" y="5133958"/>
            <a:ext cx="1800493" cy="369332"/>
          </a:xfrm>
          <a:prstGeom prst="rect">
            <a:avLst/>
          </a:prstGeom>
          <a:noFill/>
        </p:spPr>
        <p:txBody>
          <a:bodyPr wrap="none" rtlCol="0">
            <a:spAutoFit/>
          </a:bodyPr>
          <a:lstStyle/>
          <a:p>
            <a:r>
              <a:rPr lang="ja-JP" altLang="en-US" dirty="0"/>
              <a:t>マイホーム購入</a:t>
            </a:r>
            <a:endParaRPr kumimoji="1" lang="ja-JP" altLang="en-US" dirty="0"/>
          </a:p>
        </p:txBody>
      </p:sp>
      <p:sp>
        <p:nvSpPr>
          <p:cNvPr id="27" name="テキスト ボックス 26">
            <a:extLst>
              <a:ext uri="{FF2B5EF4-FFF2-40B4-BE49-F238E27FC236}">
                <a16:creationId xmlns:a16="http://schemas.microsoft.com/office/drawing/2014/main" id="{6D9E3CE1-5112-B882-7F0B-AA22220DD0AC}"/>
              </a:ext>
            </a:extLst>
          </p:cNvPr>
          <p:cNvSpPr txBox="1"/>
          <p:nvPr/>
        </p:nvSpPr>
        <p:spPr>
          <a:xfrm>
            <a:off x="9025818" y="5639285"/>
            <a:ext cx="1338828" cy="369332"/>
          </a:xfrm>
          <a:prstGeom prst="rect">
            <a:avLst/>
          </a:prstGeom>
          <a:noFill/>
        </p:spPr>
        <p:txBody>
          <a:bodyPr wrap="none" rtlCol="0">
            <a:spAutoFit/>
          </a:bodyPr>
          <a:lstStyle/>
          <a:p>
            <a:r>
              <a:rPr kumimoji="1" lang="ja-JP" altLang="en-US" dirty="0"/>
              <a:t>親との同居</a:t>
            </a:r>
          </a:p>
        </p:txBody>
      </p:sp>
      <p:sp>
        <p:nvSpPr>
          <p:cNvPr id="28" name="テキスト ボックス 27">
            <a:extLst>
              <a:ext uri="{FF2B5EF4-FFF2-40B4-BE49-F238E27FC236}">
                <a16:creationId xmlns:a16="http://schemas.microsoft.com/office/drawing/2014/main" id="{3A7FDEF9-79E4-5532-EB75-7D76239602BF}"/>
              </a:ext>
            </a:extLst>
          </p:cNvPr>
          <p:cNvSpPr txBox="1"/>
          <p:nvPr/>
        </p:nvSpPr>
        <p:spPr>
          <a:xfrm>
            <a:off x="5453997" y="5995163"/>
            <a:ext cx="1107996" cy="369332"/>
          </a:xfrm>
          <a:prstGeom prst="rect">
            <a:avLst/>
          </a:prstGeom>
          <a:noFill/>
        </p:spPr>
        <p:txBody>
          <a:bodyPr wrap="none" rtlCol="0">
            <a:spAutoFit/>
          </a:bodyPr>
          <a:lstStyle/>
          <a:p>
            <a:r>
              <a:rPr kumimoji="1" lang="ja-JP" altLang="en-US" dirty="0"/>
              <a:t>資格取得</a:t>
            </a:r>
          </a:p>
        </p:txBody>
      </p:sp>
      <p:sp>
        <p:nvSpPr>
          <p:cNvPr id="29" name="テキスト ボックス 28">
            <a:extLst>
              <a:ext uri="{FF2B5EF4-FFF2-40B4-BE49-F238E27FC236}">
                <a16:creationId xmlns:a16="http://schemas.microsoft.com/office/drawing/2014/main" id="{FA5E72D3-915A-85BE-7335-FA214F92E404}"/>
              </a:ext>
            </a:extLst>
          </p:cNvPr>
          <p:cNvSpPr txBox="1"/>
          <p:nvPr/>
        </p:nvSpPr>
        <p:spPr>
          <a:xfrm>
            <a:off x="4040648" y="5995163"/>
            <a:ext cx="1338828" cy="369332"/>
          </a:xfrm>
          <a:prstGeom prst="rect">
            <a:avLst/>
          </a:prstGeom>
          <a:noFill/>
        </p:spPr>
        <p:txBody>
          <a:bodyPr wrap="none" rtlCol="0">
            <a:spAutoFit/>
          </a:bodyPr>
          <a:lstStyle/>
          <a:p>
            <a:r>
              <a:rPr lang="ja-JP" altLang="en-US" dirty="0"/>
              <a:t>昇格・昇進</a:t>
            </a:r>
            <a:endParaRPr kumimoji="1" lang="ja-JP" altLang="en-US" dirty="0"/>
          </a:p>
        </p:txBody>
      </p:sp>
      <p:sp>
        <p:nvSpPr>
          <p:cNvPr id="30" name="テキスト ボックス 29">
            <a:extLst>
              <a:ext uri="{FF2B5EF4-FFF2-40B4-BE49-F238E27FC236}">
                <a16:creationId xmlns:a16="http://schemas.microsoft.com/office/drawing/2014/main" id="{DC95BE73-1730-515B-2D9E-0D859B80B02F}"/>
              </a:ext>
            </a:extLst>
          </p:cNvPr>
          <p:cNvSpPr txBox="1"/>
          <p:nvPr/>
        </p:nvSpPr>
        <p:spPr>
          <a:xfrm>
            <a:off x="4743123" y="5570387"/>
            <a:ext cx="1800493" cy="369332"/>
          </a:xfrm>
          <a:prstGeom prst="rect">
            <a:avLst/>
          </a:prstGeom>
          <a:noFill/>
        </p:spPr>
        <p:txBody>
          <a:bodyPr wrap="none" rtlCol="0">
            <a:spAutoFit/>
          </a:bodyPr>
          <a:lstStyle/>
          <a:p>
            <a:r>
              <a:rPr kumimoji="1" lang="ja-JP" altLang="en-US" dirty="0"/>
              <a:t>転勤・単身赴任</a:t>
            </a:r>
          </a:p>
        </p:txBody>
      </p:sp>
      <p:sp>
        <p:nvSpPr>
          <p:cNvPr id="2" name="テキスト ボックス 1">
            <a:extLst>
              <a:ext uri="{FF2B5EF4-FFF2-40B4-BE49-F238E27FC236}">
                <a16:creationId xmlns:a16="http://schemas.microsoft.com/office/drawing/2014/main" id="{3FCB0751-CDDF-0558-DBFB-4642C759F183}"/>
              </a:ext>
            </a:extLst>
          </p:cNvPr>
          <p:cNvSpPr txBox="1"/>
          <p:nvPr/>
        </p:nvSpPr>
        <p:spPr>
          <a:xfrm>
            <a:off x="5584930" y="5142687"/>
            <a:ext cx="646331" cy="369332"/>
          </a:xfrm>
          <a:prstGeom prst="rect">
            <a:avLst/>
          </a:prstGeom>
          <a:noFill/>
        </p:spPr>
        <p:txBody>
          <a:bodyPr wrap="none" rtlCol="0">
            <a:spAutoFit/>
          </a:bodyPr>
          <a:lstStyle/>
          <a:p>
            <a:r>
              <a:rPr kumimoji="1" lang="ja-JP" altLang="en-US" dirty="0"/>
              <a:t>副業</a:t>
            </a:r>
          </a:p>
        </p:txBody>
      </p:sp>
      <p:sp>
        <p:nvSpPr>
          <p:cNvPr id="3" name="テキスト ボックス 2">
            <a:extLst>
              <a:ext uri="{FF2B5EF4-FFF2-40B4-BE49-F238E27FC236}">
                <a16:creationId xmlns:a16="http://schemas.microsoft.com/office/drawing/2014/main" id="{5F9A40C3-D218-5B46-7102-B465CD6AFDBF}"/>
              </a:ext>
            </a:extLst>
          </p:cNvPr>
          <p:cNvSpPr txBox="1"/>
          <p:nvPr/>
        </p:nvSpPr>
        <p:spPr>
          <a:xfrm>
            <a:off x="9033103" y="6076706"/>
            <a:ext cx="1569660" cy="369332"/>
          </a:xfrm>
          <a:prstGeom prst="rect">
            <a:avLst/>
          </a:prstGeom>
          <a:noFill/>
        </p:spPr>
        <p:txBody>
          <a:bodyPr wrap="none" rtlCol="0">
            <a:spAutoFit/>
          </a:bodyPr>
          <a:lstStyle/>
          <a:p>
            <a:r>
              <a:rPr kumimoji="1" lang="ja-JP" altLang="en-US" dirty="0"/>
              <a:t>ボランティア</a:t>
            </a:r>
          </a:p>
        </p:txBody>
      </p:sp>
      <p:sp>
        <p:nvSpPr>
          <p:cNvPr id="6" name="テキスト ボックス 5">
            <a:extLst>
              <a:ext uri="{FF2B5EF4-FFF2-40B4-BE49-F238E27FC236}">
                <a16:creationId xmlns:a16="http://schemas.microsoft.com/office/drawing/2014/main" id="{9D6F733E-70FC-4B9B-911D-666E2EA1873E}"/>
              </a:ext>
            </a:extLst>
          </p:cNvPr>
          <p:cNvSpPr txBox="1"/>
          <p:nvPr/>
        </p:nvSpPr>
        <p:spPr>
          <a:xfrm>
            <a:off x="10695096" y="6066741"/>
            <a:ext cx="1107996" cy="369332"/>
          </a:xfrm>
          <a:prstGeom prst="rect">
            <a:avLst/>
          </a:prstGeom>
          <a:noFill/>
        </p:spPr>
        <p:txBody>
          <a:bodyPr wrap="none" rtlCol="0">
            <a:spAutoFit/>
          </a:bodyPr>
          <a:lstStyle/>
          <a:p>
            <a:r>
              <a:rPr kumimoji="1" lang="ja-JP" altLang="en-US" dirty="0"/>
              <a:t>社会活動</a:t>
            </a:r>
          </a:p>
        </p:txBody>
      </p:sp>
    </p:spTree>
    <p:extLst>
      <p:ext uri="{BB962C8B-B14F-4D97-AF65-F5344CB8AC3E}">
        <p14:creationId xmlns:p14="http://schemas.microsoft.com/office/powerpoint/2010/main" val="111825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027FA80-B176-AF90-38D8-1C93AB37B283}"/>
              </a:ext>
            </a:extLst>
          </p:cNvPr>
          <p:cNvSpPr txBox="1"/>
          <p:nvPr/>
        </p:nvSpPr>
        <p:spPr>
          <a:xfrm>
            <a:off x="255639" y="222152"/>
            <a:ext cx="4634602"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a:t>
            </a:r>
            <a:r>
              <a:rPr kumimoji="1" lang="en-US" altLang="ja-JP" dirty="0">
                <a:latin typeface="BIZ UDPゴシック" panose="020B0400000000000000" pitchFamily="50" charset="-128"/>
                <a:ea typeface="BIZ UDPゴシック" panose="020B0400000000000000" pitchFamily="50" charset="-128"/>
              </a:rPr>
              <a:t>2.</a:t>
            </a:r>
            <a:r>
              <a:rPr kumimoji="1" lang="ja-JP" altLang="en-US" dirty="0">
                <a:latin typeface="BIZ UDPゴシック" panose="020B0400000000000000" pitchFamily="50" charset="-128"/>
                <a:ea typeface="BIZ UDPゴシック" panose="020B0400000000000000" pitchFamily="50" charset="-128"/>
              </a:rPr>
              <a:t>あなたの役割について考えてみよう。</a:t>
            </a:r>
          </a:p>
        </p:txBody>
      </p:sp>
      <p:sp>
        <p:nvSpPr>
          <p:cNvPr id="5" name="テキスト ボックス 4">
            <a:extLst>
              <a:ext uri="{FF2B5EF4-FFF2-40B4-BE49-F238E27FC236}">
                <a16:creationId xmlns:a16="http://schemas.microsoft.com/office/drawing/2014/main" id="{AEE90584-7521-777B-E31C-395583F92179}"/>
              </a:ext>
            </a:extLst>
          </p:cNvPr>
          <p:cNvSpPr txBox="1"/>
          <p:nvPr/>
        </p:nvSpPr>
        <p:spPr>
          <a:xfrm>
            <a:off x="518284" y="797806"/>
            <a:ext cx="11184472" cy="369332"/>
          </a:xfrm>
          <a:prstGeom prst="rect">
            <a:avLst/>
          </a:prstGeom>
          <a:noFill/>
        </p:spPr>
        <p:txBody>
          <a:bodyPr wrap="none" rtlCol="0">
            <a:spAutoFit/>
          </a:bodyPr>
          <a:lstStyle/>
          <a:p>
            <a:r>
              <a:rPr lang="ja-JP" altLang="en-US" dirty="0">
                <a:latin typeface="BIZ UDPゴシック" panose="020B0400000000000000" pitchFamily="50" charset="-128"/>
                <a:ea typeface="BIZ UDPゴシック" panose="020B0400000000000000" pitchFamily="50" charset="-128"/>
              </a:rPr>
              <a:t>あなたの持っている（もしくは持っていた・未来に持つであろう・未来に担いたい）役割を</a:t>
            </a:r>
            <a:r>
              <a:rPr lang="en-US" altLang="ja-JP" dirty="0">
                <a:latin typeface="BIZ UDPゴシック" panose="020B0400000000000000" pitchFamily="50" charset="-128"/>
                <a:ea typeface="BIZ UDPゴシック" panose="020B0400000000000000" pitchFamily="50" charset="-128"/>
              </a:rPr>
              <a:t>8</a:t>
            </a:r>
            <a:r>
              <a:rPr lang="ja-JP" altLang="en-US" dirty="0">
                <a:latin typeface="BIZ UDPゴシック" panose="020B0400000000000000" pitchFamily="50" charset="-128"/>
                <a:ea typeface="BIZ UDPゴシック" panose="020B0400000000000000" pitchFamily="50" charset="-128"/>
              </a:rPr>
              <a:t>個出してみましょう。</a:t>
            </a:r>
            <a:endParaRPr lang="en-US" altLang="ja-JP" dirty="0">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ADEB2553-21FC-FECC-C7B6-60BFB5BB2F55}"/>
              </a:ext>
            </a:extLst>
          </p:cNvPr>
          <p:cNvSpPr/>
          <p:nvPr/>
        </p:nvSpPr>
        <p:spPr>
          <a:xfrm>
            <a:off x="2270760" y="3063240"/>
            <a:ext cx="1264920" cy="1341120"/>
          </a:xfrm>
          <a:prstGeom prst="rect">
            <a:avLst/>
          </a:prstGeom>
          <a:solidFill>
            <a:schemeClr val="accent6">
              <a:lumMod val="75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solidFill>
                  <a:schemeClr val="bg1"/>
                </a:solidFill>
              </a:rPr>
              <a:t>自分</a:t>
            </a:r>
          </a:p>
        </p:txBody>
      </p:sp>
      <p:sp>
        <p:nvSpPr>
          <p:cNvPr id="7" name="正方形/長方形 6">
            <a:extLst>
              <a:ext uri="{FF2B5EF4-FFF2-40B4-BE49-F238E27FC236}">
                <a16:creationId xmlns:a16="http://schemas.microsoft.com/office/drawing/2014/main" id="{7154D469-41DC-19C8-4ADE-28113E8D8BB5}"/>
              </a:ext>
            </a:extLst>
          </p:cNvPr>
          <p:cNvSpPr/>
          <p:nvPr/>
        </p:nvSpPr>
        <p:spPr>
          <a:xfrm>
            <a:off x="2270760" y="4404360"/>
            <a:ext cx="1264920" cy="1341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F7BD3E7E-2385-BD44-CCFD-52BE8B4D2C06}"/>
              </a:ext>
            </a:extLst>
          </p:cNvPr>
          <p:cNvSpPr/>
          <p:nvPr/>
        </p:nvSpPr>
        <p:spPr>
          <a:xfrm>
            <a:off x="2270760" y="4541520"/>
            <a:ext cx="1264920" cy="1341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0A336FA6-355D-11DF-520F-8D8B4937B9B5}"/>
              </a:ext>
            </a:extLst>
          </p:cNvPr>
          <p:cNvSpPr/>
          <p:nvPr/>
        </p:nvSpPr>
        <p:spPr>
          <a:xfrm>
            <a:off x="3672840" y="3063240"/>
            <a:ext cx="1264920" cy="1341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81EDC6D9-C441-9072-B0D6-D7801D3B582B}"/>
              </a:ext>
            </a:extLst>
          </p:cNvPr>
          <p:cNvSpPr/>
          <p:nvPr/>
        </p:nvSpPr>
        <p:spPr>
          <a:xfrm>
            <a:off x="3672840" y="4541520"/>
            <a:ext cx="1264920" cy="1341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4B7C0138-2FA9-636D-83FD-E69C62187AF0}"/>
              </a:ext>
            </a:extLst>
          </p:cNvPr>
          <p:cNvSpPr/>
          <p:nvPr/>
        </p:nvSpPr>
        <p:spPr>
          <a:xfrm>
            <a:off x="868930" y="3063240"/>
            <a:ext cx="1264920" cy="1341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6D1830A9-B877-F840-0BED-DDC6F783DA83}"/>
              </a:ext>
            </a:extLst>
          </p:cNvPr>
          <p:cNvSpPr/>
          <p:nvPr/>
        </p:nvSpPr>
        <p:spPr>
          <a:xfrm>
            <a:off x="868930" y="4556760"/>
            <a:ext cx="1264920" cy="1341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72C86EDD-BA00-2C4C-77CD-9BF0220075E5}"/>
              </a:ext>
            </a:extLst>
          </p:cNvPr>
          <p:cNvSpPr/>
          <p:nvPr/>
        </p:nvSpPr>
        <p:spPr>
          <a:xfrm>
            <a:off x="868930" y="1611971"/>
            <a:ext cx="1264920" cy="1341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7B336752-E566-3939-A41D-6374943B1F98}"/>
              </a:ext>
            </a:extLst>
          </p:cNvPr>
          <p:cNvSpPr/>
          <p:nvPr/>
        </p:nvSpPr>
        <p:spPr>
          <a:xfrm>
            <a:off x="2270760" y="1604351"/>
            <a:ext cx="1264920" cy="1341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3BC837CF-7280-F22D-DBFE-CC062457D048}"/>
              </a:ext>
            </a:extLst>
          </p:cNvPr>
          <p:cNvSpPr/>
          <p:nvPr/>
        </p:nvSpPr>
        <p:spPr>
          <a:xfrm>
            <a:off x="3672840" y="1604351"/>
            <a:ext cx="1264920" cy="1341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13DFA92E-8241-162B-6B6E-9C47A8CE3985}"/>
              </a:ext>
            </a:extLst>
          </p:cNvPr>
          <p:cNvSpPr txBox="1"/>
          <p:nvPr/>
        </p:nvSpPr>
        <p:spPr>
          <a:xfrm>
            <a:off x="5138040" y="1535879"/>
            <a:ext cx="6397905" cy="4524315"/>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役割例：</a:t>
            </a:r>
            <a:endParaRPr kumimoji="1" lang="en-US" altLang="ja-JP" dirty="0">
              <a:latin typeface="BIZ UDPゴシック" panose="020B0400000000000000" pitchFamily="50" charset="-128"/>
              <a:ea typeface="BIZ UDPゴシック" panose="020B0400000000000000" pitchFamily="50" charset="-128"/>
            </a:endParaRPr>
          </a:p>
          <a:p>
            <a:endParaRPr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職位・職場：上司・部下・同僚・先輩・後輩</a:t>
            </a:r>
            <a:endParaRPr kumimoji="1"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家庭・家族：父・母・兄・姉・弟・妹・子ども・叔父・叔母</a:t>
            </a:r>
            <a:endParaRPr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専門性・職種：エンジニア・人事・総務・営業・経理</a:t>
            </a:r>
            <a:endParaRPr kumimoji="1"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地域：消防団員・</a:t>
            </a:r>
            <a:r>
              <a:rPr lang="en-US" altLang="ja-JP" dirty="0">
                <a:latin typeface="BIZ UDPゴシック" panose="020B0400000000000000" pitchFamily="50" charset="-128"/>
                <a:ea typeface="BIZ UDPゴシック" panose="020B0400000000000000" pitchFamily="50" charset="-128"/>
              </a:rPr>
              <a:t>PTA</a:t>
            </a:r>
            <a:r>
              <a:rPr lang="ja-JP" altLang="en-US" dirty="0">
                <a:latin typeface="BIZ UDPゴシック" panose="020B0400000000000000" pitchFamily="50" charset="-128"/>
                <a:ea typeface="BIZ UDPゴシック" panose="020B0400000000000000" pitchFamily="50" charset="-128"/>
              </a:rPr>
              <a:t>役員・〇〇クラブの保護者代表</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〇〇市に住んでいる人・少年サッカークラブの監督</a:t>
            </a:r>
            <a:endParaRPr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趣味・余暇：フットサルクラブの</a:t>
            </a:r>
            <a:r>
              <a:rPr lang="ja-JP" altLang="en-US" dirty="0">
                <a:latin typeface="BIZ UDPゴシック" panose="020B0400000000000000" pitchFamily="50" charset="-128"/>
                <a:ea typeface="BIZ UDPゴシック" panose="020B0400000000000000" pitchFamily="50" charset="-128"/>
              </a:rPr>
              <a:t>選手</a:t>
            </a:r>
            <a:r>
              <a:rPr kumimoji="1" lang="ja-JP" altLang="en-US" dirty="0">
                <a:latin typeface="BIZ UDPゴシック" panose="020B0400000000000000" pitchFamily="50" charset="-128"/>
                <a:ea typeface="BIZ UDPゴシック" panose="020B0400000000000000" pitchFamily="50" charset="-128"/>
              </a:rPr>
              <a:t>・ギタリスト</a:t>
            </a:r>
            <a:endParaRPr kumimoji="1"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アウトドア好き・スキーヤー・ボーダー</a:t>
            </a:r>
            <a:endParaRPr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釣り人・料理好き・〇〇推し</a:t>
            </a:r>
            <a:endParaRPr kumimoji="1" lang="en-US" altLang="ja-JP" dirty="0">
              <a:latin typeface="BIZ UDPゴシック" panose="020B0400000000000000" pitchFamily="50" charset="-128"/>
              <a:ea typeface="BIZ UDPゴシック" panose="020B0400000000000000" pitchFamily="50" charset="-128"/>
            </a:endParaRPr>
          </a:p>
          <a:p>
            <a:endParaRPr lang="en-US" altLang="ja-JP" dirty="0">
              <a:latin typeface="BIZ UDPゴシック" panose="020B0400000000000000" pitchFamily="50" charset="-128"/>
              <a:ea typeface="BIZ UDPゴシック" panose="020B0400000000000000" pitchFamily="50" charset="-128"/>
            </a:endParaRPr>
          </a:p>
          <a:p>
            <a:r>
              <a:rPr kumimoji="1" lang="ja-JP" altLang="en-US" dirty="0">
                <a:solidFill>
                  <a:srgbClr val="FF0000"/>
                </a:solidFill>
                <a:latin typeface="BIZ UDPゴシック" panose="020B0400000000000000" pitchFamily="50" charset="-128"/>
                <a:ea typeface="BIZ UDPゴシック" panose="020B0400000000000000" pitchFamily="50" charset="-128"/>
              </a:rPr>
              <a:t>ポイント：</a:t>
            </a:r>
            <a:endParaRPr kumimoji="1" lang="en-US" altLang="ja-JP" dirty="0">
              <a:solidFill>
                <a:srgbClr val="FF0000"/>
              </a:solidFill>
              <a:latin typeface="BIZ UDPゴシック" panose="020B0400000000000000" pitchFamily="50" charset="-128"/>
              <a:ea typeface="BIZ UDPゴシック" panose="020B0400000000000000" pitchFamily="50" charset="-128"/>
            </a:endParaRPr>
          </a:p>
          <a:p>
            <a:r>
              <a:rPr lang="ja-JP" altLang="en-US" dirty="0">
                <a:solidFill>
                  <a:srgbClr val="FF0000"/>
                </a:solidFill>
                <a:latin typeface="BIZ UDPゴシック" panose="020B0400000000000000" pitchFamily="50" charset="-128"/>
                <a:ea typeface="BIZ UDPゴシック" panose="020B0400000000000000" pitchFamily="50" charset="-128"/>
              </a:rPr>
              <a:t>役割を出すときは仕事だけ、家のことだけ、地域のことだけと</a:t>
            </a:r>
            <a:endParaRPr lang="en-US" altLang="ja-JP" dirty="0">
              <a:solidFill>
                <a:srgbClr val="FF0000"/>
              </a:solidFill>
              <a:latin typeface="BIZ UDPゴシック" panose="020B0400000000000000" pitchFamily="50" charset="-128"/>
              <a:ea typeface="BIZ UDPゴシック" panose="020B0400000000000000" pitchFamily="50" charset="-128"/>
            </a:endParaRPr>
          </a:p>
          <a:p>
            <a:r>
              <a:rPr kumimoji="1" lang="ja-JP" altLang="en-US" dirty="0">
                <a:solidFill>
                  <a:srgbClr val="FF0000"/>
                </a:solidFill>
                <a:latin typeface="BIZ UDPゴシック" panose="020B0400000000000000" pitchFamily="50" charset="-128"/>
                <a:ea typeface="BIZ UDPゴシック" panose="020B0400000000000000" pitchFamily="50" charset="-128"/>
              </a:rPr>
              <a:t>偏らず広く考えてみましょう！</a:t>
            </a:r>
            <a:endParaRPr kumimoji="1" lang="en-US" altLang="ja-JP" dirty="0">
              <a:solidFill>
                <a:srgbClr val="FF0000"/>
              </a:solidFill>
              <a:latin typeface="BIZ UDPゴシック" panose="020B0400000000000000" pitchFamily="50" charset="-128"/>
              <a:ea typeface="BIZ UDPゴシック" panose="020B0400000000000000" pitchFamily="50" charset="-128"/>
            </a:endParaRPr>
          </a:p>
          <a:p>
            <a:r>
              <a:rPr kumimoji="1" lang="ja-JP" altLang="en-US" dirty="0">
                <a:solidFill>
                  <a:srgbClr val="FF0000"/>
                </a:solidFill>
                <a:latin typeface="BIZ UDPゴシック" panose="020B0400000000000000" pitchFamily="50" charset="-128"/>
                <a:ea typeface="BIZ UDPゴシック" panose="020B0400000000000000" pitchFamily="50" charset="-128"/>
              </a:rPr>
              <a:t>今に限らず過去にあった役割や、今後新たに生まれるであろう</a:t>
            </a:r>
            <a:endParaRPr kumimoji="1" lang="en-US" altLang="ja-JP" dirty="0">
              <a:solidFill>
                <a:srgbClr val="FF0000"/>
              </a:solidFill>
              <a:latin typeface="BIZ UDPゴシック" panose="020B0400000000000000" pitchFamily="50" charset="-128"/>
              <a:ea typeface="BIZ UDPゴシック" panose="020B0400000000000000" pitchFamily="50" charset="-128"/>
            </a:endParaRPr>
          </a:p>
          <a:p>
            <a:r>
              <a:rPr kumimoji="1" lang="ja-JP" altLang="en-US" dirty="0">
                <a:solidFill>
                  <a:srgbClr val="FF0000"/>
                </a:solidFill>
                <a:latin typeface="BIZ UDPゴシック" panose="020B0400000000000000" pitchFamily="50" charset="-128"/>
                <a:ea typeface="BIZ UDPゴシック" panose="020B0400000000000000" pitchFamily="50" charset="-128"/>
              </a:rPr>
              <a:t>役割も</a:t>
            </a:r>
            <a:r>
              <a:rPr lang="ja-JP" altLang="en-US" dirty="0">
                <a:solidFill>
                  <a:srgbClr val="FF0000"/>
                </a:solidFill>
                <a:latin typeface="BIZ UDPゴシック" panose="020B0400000000000000" pitchFamily="50" charset="-128"/>
                <a:ea typeface="BIZ UDPゴシック" panose="020B0400000000000000" pitchFamily="50" charset="-128"/>
              </a:rPr>
              <a:t>想像してみましょう。</a:t>
            </a:r>
            <a:endParaRPr kumimoji="1" lang="en-US" altLang="ja-JP"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50473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02EF4ECD-CAD0-5EC1-DD6B-F9671C5187D3}"/>
              </a:ext>
            </a:extLst>
          </p:cNvPr>
          <p:cNvPicPr>
            <a:picLocks noChangeAspect="1"/>
          </p:cNvPicPr>
          <p:nvPr/>
        </p:nvPicPr>
        <p:blipFill>
          <a:blip r:embed="rId2"/>
          <a:stretch>
            <a:fillRect/>
          </a:stretch>
        </p:blipFill>
        <p:spPr>
          <a:xfrm>
            <a:off x="10096318" y="12878"/>
            <a:ext cx="2095682" cy="784928"/>
          </a:xfrm>
          <a:prstGeom prst="rect">
            <a:avLst/>
          </a:prstGeom>
        </p:spPr>
      </p:pic>
      <p:graphicFrame>
        <p:nvGraphicFramePr>
          <p:cNvPr id="4" name="表 3">
            <a:extLst>
              <a:ext uri="{FF2B5EF4-FFF2-40B4-BE49-F238E27FC236}">
                <a16:creationId xmlns:a16="http://schemas.microsoft.com/office/drawing/2014/main" id="{9050FEF0-2BBF-B443-7225-AF1F2ACD7B63}"/>
              </a:ext>
            </a:extLst>
          </p:cNvPr>
          <p:cNvGraphicFramePr>
            <a:graphicFrameLocks noGrp="1"/>
          </p:cNvGraphicFramePr>
          <p:nvPr/>
        </p:nvGraphicFramePr>
        <p:xfrm>
          <a:off x="267831" y="1196835"/>
          <a:ext cx="11656338" cy="5456884"/>
        </p:xfrm>
        <a:graphic>
          <a:graphicData uri="http://schemas.openxmlformats.org/drawingml/2006/table">
            <a:tbl>
              <a:tblPr firstRow="1" bandRow="1">
                <a:tableStyleId>{5940675A-B579-460E-94D1-54222C63F5DA}</a:tableStyleId>
              </a:tblPr>
              <a:tblGrid>
                <a:gridCol w="589280">
                  <a:extLst>
                    <a:ext uri="{9D8B030D-6E8A-4147-A177-3AD203B41FA5}">
                      <a16:colId xmlns:a16="http://schemas.microsoft.com/office/drawing/2014/main" val="2677964881"/>
                    </a:ext>
                  </a:extLst>
                </a:gridCol>
                <a:gridCol w="324000">
                  <a:extLst>
                    <a:ext uri="{9D8B030D-6E8A-4147-A177-3AD203B41FA5}">
                      <a16:colId xmlns:a16="http://schemas.microsoft.com/office/drawing/2014/main" val="2373260206"/>
                    </a:ext>
                  </a:extLst>
                </a:gridCol>
                <a:gridCol w="324000">
                  <a:extLst>
                    <a:ext uri="{9D8B030D-6E8A-4147-A177-3AD203B41FA5}">
                      <a16:colId xmlns:a16="http://schemas.microsoft.com/office/drawing/2014/main" val="3867485607"/>
                    </a:ext>
                  </a:extLst>
                </a:gridCol>
                <a:gridCol w="324000">
                  <a:extLst>
                    <a:ext uri="{9D8B030D-6E8A-4147-A177-3AD203B41FA5}">
                      <a16:colId xmlns:a16="http://schemas.microsoft.com/office/drawing/2014/main" val="1644929752"/>
                    </a:ext>
                  </a:extLst>
                </a:gridCol>
                <a:gridCol w="2235111">
                  <a:extLst>
                    <a:ext uri="{9D8B030D-6E8A-4147-A177-3AD203B41FA5}">
                      <a16:colId xmlns:a16="http://schemas.microsoft.com/office/drawing/2014/main" val="3988400583"/>
                    </a:ext>
                  </a:extLst>
                </a:gridCol>
                <a:gridCol w="1838527">
                  <a:extLst>
                    <a:ext uri="{9D8B030D-6E8A-4147-A177-3AD203B41FA5}">
                      <a16:colId xmlns:a16="http://schemas.microsoft.com/office/drawing/2014/main" val="2906742750"/>
                    </a:ext>
                  </a:extLst>
                </a:gridCol>
                <a:gridCol w="1838526">
                  <a:extLst>
                    <a:ext uri="{9D8B030D-6E8A-4147-A177-3AD203B41FA5}">
                      <a16:colId xmlns:a16="http://schemas.microsoft.com/office/drawing/2014/main" val="593456482"/>
                    </a:ext>
                  </a:extLst>
                </a:gridCol>
                <a:gridCol w="4182894">
                  <a:extLst>
                    <a:ext uri="{9D8B030D-6E8A-4147-A177-3AD203B41FA5}">
                      <a16:colId xmlns:a16="http://schemas.microsoft.com/office/drawing/2014/main" val="2823036581"/>
                    </a:ext>
                  </a:extLst>
                </a:gridCol>
              </a:tblGrid>
              <a:tr h="818532">
                <a:tc>
                  <a:txBody>
                    <a:bodyPr/>
                    <a:lstStyle/>
                    <a:p>
                      <a:r>
                        <a:rPr kumimoji="1" lang="en-US" altLang="ja-JP" sz="1400" dirty="0"/>
                        <a:t>No</a:t>
                      </a:r>
                      <a:endParaRPr kumimoji="1" lang="ja-JP" altLang="en-US" sz="1400" dirty="0"/>
                    </a:p>
                  </a:txBody>
                  <a:tcPr>
                    <a:solidFill>
                      <a:schemeClr val="bg1">
                        <a:lumMod val="95000"/>
                      </a:schemeClr>
                    </a:solidFill>
                  </a:tcPr>
                </a:tc>
                <a:tc>
                  <a:txBody>
                    <a:bodyPr/>
                    <a:lstStyle/>
                    <a:p>
                      <a:r>
                        <a:rPr kumimoji="1" lang="ja-JP" altLang="en-US" sz="1400" dirty="0"/>
                        <a:t>仕事</a:t>
                      </a:r>
                    </a:p>
                  </a:txBody>
                  <a:tcPr>
                    <a:solidFill>
                      <a:schemeClr val="bg1">
                        <a:lumMod val="95000"/>
                      </a:schemeClr>
                    </a:solidFill>
                  </a:tcPr>
                </a:tc>
                <a:tc>
                  <a:txBody>
                    <a:bodyPr/>
                    <a:lstStyle/>
                    <a:p>
                      <a:r>
                        <a:rPr kumimoji="1" lang="ja-JP" altLang="en-US" sz="1400" dirty="0"/>
                        <a:t>社会</a:t>
                      </a:r>
                    </a:p>
                  </a:txBody>
                  <a:tcPr>
                    <a:solidFill>
                      <a:schemeClr val="bg1">
                        <a:lumMod val="95000"/>
                      </a:schemeClr>
                    </a:solidFill>
                  </a:tcPr>
                </a:tc>
                <a:tc>
                  <a:txBody>
                    <a:bodyPr/>
                    <a:lstStyle/>
                    <a:p>
                      <a:r>
                        <a:rPr kumimoji="1" lang="ja-JP" altLang="en-US" sz="1400" dirty="0"/>
                        <a:t>家庭</a:t>
                      </a:r>
                    </a:p>
                  </a:txBody>
                  <a:tcPr>
                    <a:solidFill>
                      <a:schemeClr val="bg1">
                        <a:lumMod val="95000"/>
                      </a:schemeClr>
                    </a:solidFill>
                  </a:tcPr>
                </a:tc>
                <a:tc>
                  <a:txBody>
                    <a:bodyPr/>
                    <a:lstStyle/>
                    <a:p>
                      <a:r>
                        <a:rPr kumimoji="1" lang="ja-JP" altLang="en-US" sz="1400" dirty="0"/>
                        <a:t>役割名</a:t>
                      </a:r>
                    </a:p>
                  </a:txBody>
                  <a:tcPr>
                    <a:solidFill>
                      <a:schemeClr val="bg1">
                        <a:lumMod val="95000"/>
                      </a:schemeClr>
                    </a:solidFill>
                  </a:tcPr>
                </a:tc>
                <a:tc>
                  <a:txBody>
                    <a:bodyPr/>
                    <a:lstStyle/>
                    <a:p>
                      <a:r>
                        <a:rPr kumimoji="1" lang="ja-JP" altLang="en-US" sz="1400" dirty="0"/>
                        <a:t>自身にとっての</a:t>
                      </a:r>
                      <a:endParaRPr kumimoji="1" lang="en-US" altLang="ja-JP" sz="1400" dirty="0"/>
                    </a:p>
                    <a:p>
                      <a:r>
                        <a:rPr kumimoji="1" lang="ja-JP" altLang="en-US" sz="1400" dirty="0"/>
                        <a:t>重要度合い（％）</a:t>
                      </a:r>
                      <a:endParaRPr kumimoji="1" lang="en-US" altLang="ja-JP" sz="1400" dirty="0"/>
                    </a:p>
                    <a:p>
                      <a:r>
                        <a:rPr kumimoji="1" lang="en-US" altLang="ja-JP" sz="1400" dirty="0"/>
                        <a:t>A </a:t>
                      </a:r>
                      <a:r>
                        <a:rPr kumimoji="1" lang="ja-JP" altLang="en-US" sz="1400" dirty="0"/>
                        <a:t>⇒　</a:t>
                      </a:r>
                      <a:r>
                        <a:rPr kumimoji="1" lang="en-US" altLang="ja-JP" sz="1400" dirty="0"/>
                        <a:t>B</a:t>
                      </a:r>
                      <a:r>
                        <a:rPr kumimoji="1" lang="ja-JP" altLang="en-US" sz="1400" dirty="0"/>
                        <a:t>　⇒　</a:t>
                      </a:r>
                      <a:r>
                        <a:rPr kumimoji="1" lang="en-US" altLang="ja-JP" sz="1400" dirty="0"/>
                        <a:t>C</a:t>
                      </a:r>
                      <a:endParaRPr kumimoji="1" lang="ja-JP" altLang="en-US" sz="1400" dirty="0"/>
                    </a:p>
                  </a:txBody>
                  <a:tcPr>
                    <a:solidFill>
                      <a:schemeClr val="bg1">
                        <a:lumMod val="95000"/>
                      </a:schemeClr>
                    </a:solidFill>
                  </a:tcPr>
                </a:tc>
                <a:tc>
                  <a:txBody>
                    <a:bodyPr/>
                    <a:lstStyle/>
                    <a:p>
                      <a:r>
                        <a:rPr kumimoji="1" lang="ja-JP" altLang="en-US" sz="1400" dirty="0"/>
                        <a:t>かけている時間・</a:t>
                      </a:r>
                      <a:endParaRPr kumimoji="1" lang="en-US" altLang="ja-JP" sz="1400" dirty="0"/>
                    </a:p>
                    <a:p>
                      <a:r>
                        <a:rPr kumimoji="1" lang="ja-JP" altLang="en-US" sz="1400" dirty="0"/>
                        <a:t>エネルギー（％）</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 </a:t>
                      </a:r>
                      <a:r>
                        <a:rPr kumimoji="1" lang="ja-JP" altLang="en-US" sz="1400" dirty="0"/>
                        <a:t>⇒　</a:t>
                      </a:r>
                      <a:r>
                        <a:rPr kumimoji="1" lang="en-US" altLang="ja-JP" sz="1400" dirty="0"/>
                        <a:t>B</a:t>
                      </a:r>
                      <a:r>
                        <a:rPr kumimoji="1" lang="ja-JP" altLang="en-US" sz="1400" dirty="0"/>
                        <a:t>　⇒　</a:t>
                      </a:r>
                      <a:r>
                        <a:rPr kumimoji="1" lang="en-US" altLang="ja-JP" sz="1400" dirty="0"/>
                        <a:t>C</a:t>
                      </a:r>
                      <a:endParaRPr kumimoji="1" lang="ja-JP" altLang="en-US" sz="1400" dirty="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補足</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（家族の年齢、仕事のポジション、地域の状況、自身が力を入れていることなど・・・</a:t>
                      </a:r>
                    </a:p>
                  </a:txBody>
                  <a:tcPr>
                    <a:solidFill>
                      <a:schemeClr val="bg1">
                        <a:lumMod val="95000"/>
                      </a:schemeClr>
                    </a:solidFill>
                  </a:tcPr>
                </a:tc>
                <a:extLst>
                  <a:ext uri="{0D108BD9-81ED-4DB2-BD59-A6C34878D82A}">
                    <a16:rowId xmlns:a16="http://schemas.microsoft.com/office/drawing/2014/main" val="4120668845"/>
                  </a:ext>
                </a:extLst>
              </a:tr>
              <a:tr h="579794">
                <a:tc>
                  <a:txBody>
                    <a:bodyPr/>
                    <a:lstStyle/>
                    <a:p>
                      <a:r>
                        <a:rPr kumimoji="1" lang="en-US" altLang="ja-JP" sz="1400" dirty="0"/>
                        <a:t>1</a:t>
                      </a: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en-US" altLang="ja-JP" sz="1400" dirty="0"/>
                    </a:p>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436524079"/>
                  </a:ext>
                </a:extLst>
              </a:tr>
              <a:tr h="579794">
                <a:tc>
                  <a:txBody>
                    <a:bodyPr/>
                    <a:lstStyle/>
                    <a:p>
                      <a:r>
                        <a:rPr kumimoji="1" lang="en-US" altLang="ja-JP" sz="1400" dirty="0"/>
                        <a:t>2</a:t>
                      </a: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en-US" altLang="ja-JP" sz="1400" dirty="0"/>
                    </a:p>
                    <a:p>
                      <a:endParaRPr kumimoji="1" lang="ja-JP" altLang="en-US" sz="1400" dirty="0"/>
                    </a:p>
                  </a:txBody>
                  <a:tcPr/>
                </a:tc>
                <a:tc>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807854635"/>
                  </a:ext>
                </a:extLst>
              </a:tr>
              <a:tr h="579794">
                <a:tc>
                  <a:txBody>
                    <a:bodyPr/>
                    <a:lstStyle/>
                    <a:p>
                      <a:r>
                        <a:rPr kumimoji="1" lang="en-US" altLang="ja-JP" sz="1400" dirty="0"/>
                        <a:t>3</a:t>
                      </a: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en-US" altLang="ja-JP" sz="1400" dirty="0"/>
                    </a:p>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3979611883"/>
                  </a:ext>
                </a:extLst>
              </a:tr>
              <a:tr h="579794">
                <a:tc>
                  <a:txBody>
                    <a:bodyPr/>
                    <a:lstStyle/>
                    <a:p>
                      <a:r>
                        <a:rPr kumimoji="1" lang="en-US" altLang="ja-JP" sz="1400" dirty="0"/>
                        <a:t>4</a:t>
                      </a: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en-US" altLang="ja-JP" sz="1400" dirty="0"/>
                    </a:p>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13088268"/>
                  </a:ext>
                </a:extLst>
              </a:tr>
              <a:tr h="579794">
                <a:tc>
                  <a:txBody>
                    <a:bodyPr/>
                    <a:lstStyle/>
                    <a:p>
                      <a:r>
                        <a:rPr kumimoji="1" lang="en-US" altLang="ja-JP" sz="1400" dirty="0"/>
                        <a:t>5</a:t>
                      </a: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en-US" altLang="ja-JP" sz="1400" dirty="0"/>
                    </a:p>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1795732657"/>
                  </a:ext>
                </a:extLst>
              </a:tr>
              <a:tr h="579794">
                <a:tc>
                  <a:txBody>
                    <a:bodyPr/>
                    <a:lstStyle/>
                    <a:p>
                      <a:r>
                        <a:rPr kumimoji="1" lang="en-US" altLang="ja-JP" sz="1400" dirty="0"/>
                        <a:t>6</a:t>
                      </a: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en-US" altLang="ja-JP" sz="1400" dirty="0"/>
                    </a:p>
                    <a:p>
                      <a:endParaRPr kumimoji="1" lang="ja-JP" altLang="en-US" sz="1400" dirty="0"/>
                    </a:p>
                  </a:txBody>
                  <a:tcPr/>
                </a:tc>
                <a:tc>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1952322384"/>
                  </a:ext>
                </a:extLst>
              </a:tr>
              <a:tr h="579794">
                <a:tc>
                  <a:txBody>
                    <a:bodyPr/>
                    <a:lstStyle/>
                    <a:p>
                      <a:r>
                        <a:rPr kumimoji="1" lang="en-US" altLang="ja-JP" sz="1400" dirty="0"/>
                        <a:t>7</a:t>
                      </a: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en-US" altLang="ja-JP" sz="1400" dirty="0"/>
                    </a:p>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2807982793"/>
                  </a:ext>
                </a:extLst>
              </a:tr>
              <a:tr h="579794">
                <a:tc>
                  <a:txBody>
                    <a:bodyPr/>
                    <a:lstStyle/>
                    <a:p>
                      <a:r>
                        <a:rPr kumimoji="1" lang="en-US" altLang="ja-JP" sz="1400" dirty="0"/>
                        <a:t>8</a:t>
                      </a: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en-US" altLang="ja-JP" sz="1400" dirty="0"/>
                    </a:p>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1874286175"/>
                  </a:ext>
                </a:extLst>
              </a:tr>
            </a:tbl>
          </a:graphicData>
        </a:graphic>
      </p:graphicFrame>
      <p:sp>
        <p:nvSpPr>
          <p:cNvPr id="2" name="テキスト ボックス 1">
            <a:extLst>
              <a:ext uri="{FF2B5EF4-FFF2-40B4-BE49-F238E27FC236}">
                <a16:creationId xmlns:a16="http://schemas.microsoft.com/office/drawing/2014/main" id="{677966C4-E3B7-333A-DD1E-FD91C472E016}"/>
              </a:ext>
            </a:extLst>
          </p:cNvPr>
          <p:cNvSpPr txBox="1"/>
          <p:nvPr/>
        </p:nvSpPr>
        <p:spPr>
          <a:xfrm>
            <a:off x="94677" y="38783"/>
            <a:ext cx="10325262" cy="95410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資料</a:t>
            </a:r>
            <a:r>
              <a:rPr lang="en-US" altLang="ja-JP" sz="1400" dirty="0">
                <a:latin typeface="BIZ UDPゴシック" panose="020B0400000000000000" pitchFamily="50" charset="-128"/>
                <a:ea typeface="BIZ UDPゴシック" panose="020B0400000000000000" pitchFamily="50" charset="-128"/>
              </a:rPr>
              <a:t>3.</a:t>
            </a:r>
            <a:r>
              <a:rPr lang="ja-JP" altLang="en-US" sz="1400" dirty="0">
                <a:latin typeface="BIZ UDPゴシック" panose="020B0400000000000000" pitchFamily="50" charset="-128"/>
                <a:ea typeface="BIZ UDPゴシック" panose="020B0400000000000000" pitchFamily="50" charset="-128"/>
              </a:rPr>
              <a:t>ピックアップした</a:t>
            </a:r>
            <a:r>
              <a:rPr lang="en-US" altLang="ja-JP" sz="1400" dirty="0">
                <a:latin typeface="BIZ UDPゴシック" panose="020B0400000000000000" pitchFamily="50" charset="-128"/>
                <a:ea typeface="BIZ UDPゴシック" panose="020B0400000000000000" pitchFamily="50" charset="-128"/>
              </a:rPr>
              <a:t>3</a:t>
            </a:r>
            <a:r>
              <a:rPr lang="ja-JP" altLang="en-US" sz="1400" dirty="0">
                <a:latin typeface="BIZ UDPゴシック" panose="020B0400000000000000" pitchFamily="50" charset="-128"/>
                <a:ea typeface="BIZ UDPゴシック" panose="020B0400000000000000" pitchFamily="50" charset="-128"/>
              </a:rPr>
              <a:t>つの地点で立場・役割</a:t>
            </a:r>
            <a:r>
              <a:rPr kumimoji="1" lang="ja-JP" altLang="en-US" sz="1400" dirty="0">
                <a:latin typeface="BIZ UDPゴシック" panose="020B0400000000000000" pitchFamily="50" charset="-128"/>
                <a:ea typeface="BIZ UDPゴシック" panose="020B0400000000000000" pitchFamily="50" charset="-128"/>
              </a:rPr>
              <a:t>とその重要度合い、かけているエネルギーや時間について整理してみましょう。</a:t>
            </a:r>
            <a:endParaRPr kumimoji="1"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・立場・役割が仕事・社会（地域・社会活動）・家庭</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家族はじめプライベート）の関連していれば〇をつけましょう</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・未来については理想を書いてみましょう。</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・重要度合いやかけているエネルギーは感覚的なもので必ずしも上限が</a:t>
            </a:r>
            <a:r>
              <a:rPr lang="en-US" altLang="ja-JP" sz="1400" dirty="0">
                <a:latin typeface="BIZ UDPゴシック" panose="020B0400000000000000" pitchFamily="50" charset="-128"/>
                <a:ea typeface="BIZ UDPゴシック" panose="020B0400000000000000" pitchFamily="50" charset="-128"/>
              </a:rPr>
              <a:t>100%</a:t>
            </a:r>
            <a:r>
              <a:rPr lang="ja-JP" altLang="en-US" sz="1400" dirty="0">
                <a:latin typeface="BIZ UDPゴシック" panose="020B0400000000000000" pitchFamily="50" charset="-128"/>
                <a:ea typeface="BIZ UDPゴシック" panose="020B0400000000000000" pitchFamily="50" charset="-128"/>
              </a:rPr>
              <a:t>でなくても超えていても、足りなくても大丈夫です。</a:t>
            </a:r>
            <a:endParaRPr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924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6BCC52A9-4446-7A74-44C4-EC35075F063C}"/>
              </a:ext>
            </a:extLst>
          </p:cNvPr>
          <p:cNvPicPr>
            <a:picLocks noChangeAspect="1"/>
          </p:cNvPicPr>
          <p:nvPr/>
        </p:nvPicPr>
        <p:blipFill>
          <a:blip r:embed="rId2"/>
          <a:stretch>
            <a:fillRect/>
          </a:stretch>
        </p:blipFill>
        <p:spPr>
          <a:xfrm>
            <a:off x="10096318" y="6073233"/>
            <a:ext cx="2095682" cy="784928"/>
          </a:xfrm>
          <a:prstGeom prst="rect">
            <a:avLst/>
          </a:prstGeom>
        </p:spPr>
      </p:pic>
      <p:sp>
        <p:nvSpPr>
          <p:cNvPr id="2" name="四角形: 角を丸くする 1">
            <a:extLst>
              <a:ext uri="{FF2B5EF4-FFF2-40B4-BE49-F238E27FC236}">
                <a16:creationId xmlns:a16="http://schemas.microsoft.com/office/drawing/2014/main" id="{F7E379BF-EBAA-EFDE-AC78-5A13DB85BA40}"/>
              </a:ext>
            </a:extLst>
          </p:cNvPr>
          <p:cNvSpPr/>
          <p:nvPr/>
        </p:nvSpPr>
        <p:spPr>
          <a:xfrm>
            <a:off x="214006" y="868921"/>
            <a:ext cx="5784715" cy="2928026"/>
          </a:xfrm>
          <a:prstGeom prst="roundRect">
            <a:avLst>
              <a:gd name="adj" fmla="val 4375"/>
            </a:avLst>
          </a:prstGeom>
          <a:solidFill>
            <a:schemeClr val="bg1"/>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3" name="四角形: 角を丸くする 2">
            <a:extLst>
              <a:ext uri="{FF2B5EF4-FFF2-40B4-BE49-F238E27FC236}">
                <a16:creationId xmlns:a16="http://schemas.microsoft.com/office/drawing/2014/main" id="{30347D4F-AA31-73E3-B5D1-A2485E0DD63A}"/>
              </a:ext>
            </a:extLst>
          </p:cNvPr>
          <p:cNvSpPr/>
          <p:nvPr/>
        </p:nvSpPr>
        <p:spPr>
          <a:xfrm>
            <a:off x="214006" y="3905351"/>
            <a:ext cx="5784715" cy="2928026"/>
          </a:xfrm>
          <a:prstGeom prst="roundRect">
            <a:avLst>
              <a:gd name="adj" fmla="val 4375"/>
            </a:avLst>
          </a:prstGeom>
          <a:solidFill>
            <a:schemeClr val="bg1"/>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4" name="四角形: 角を丸くする 3">
            <a:extLst>
              <a:ext uri="{FF2B5EF4-FFF2-40B4-BE49-F238E27FC236}">
                <a16:creationId xmlns:a16="http://schemas.microsoft.com/office/drawing/2014/main" id="{055E86E2-C8B3-C191-F4EC-441790C3258A}"/>
              </a:ext>
            </a:extLst>
          </p:cNvPr>
          <p:cNvSpPr/>
          <p:nvPr/>
        </p:nvSpPr>
        <p:spPr>
          <a:xfrm>
            <a:off x="6154364" y="868921"/>
            <a:ext cx="5784715" cy="2928026"/>
          </a:xfrm>
          <a:prstGeom prst="roundRect">
            <a:avLst>
              <a:gd name="adj" fmla="val 4375"/>
            </a:avLst>
          </a:prstGeom>
          <a:solidFill>
            <a:schemeClr val="bg1"/>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4094F93B-F7E4-A7DA-A98F-4FB8544C659B}"/>
              </a:ext>
            </a:extLst>
          </p:cNvPr>
          <p:cNvSpPr txBox="1"/>
          <p:nvPr/>
        </p:nvSpPr>
        <p:spPr>
          <a:xfrm>
            <a:off x="252921" y="868921"/>
            <a:ext cx="47481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BIZ UDPゴシック" panose="020B0400000000000000" pitchFamily="50" charset="-128"/>
                <a:ea typeface="BIZ UDPゴシック" panose="020B0400000000000000" pitchFamily="50" charset="-128"/>
              </a:rPr>
              <a:t>A</a:t>
            </a:r>
            <a:r>
              <a:rPr kumimoji="1" lang="ja-JP" altLang="en-US" dirty="0">
                <a:latin typeface="BIZ UDPゴシック" panose="020B0400000000000000" pitchFamily="50" charset="-128"/>
                <a:ea typeface="BIZ UDPゴシック" panose="020B0400000000000000" pitchFamily="50" charset="-128"/>
              </a:rPr>
              <a:t>：</a:t>
            </a:r>
            <a:endParaRPr kumimoji="1" lang="ja-JP" altLang="en-US" sz="1800" dirty="0">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8C9E517D-1076-EE4C-1227-C38A9D92C084}"/>
              </a:ext>
            </a:extLst>
          </p:cNvPr>
          <p:cNvSpPr txBox="1"/>
          <p:nvPr/>
        </p:nvSpPr>
        <p:spPr>
          <a:xfrm>
            <a:off x="6193281" y="868921"/>
            <a:ext cx="478016"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B</a:t>
            </a:r>
            <a:r>
              <a:rPr kumimoji="1" lang="ja-JP" altLang="en-US" dirty="0">
                <a:latin typeface="BIZ UDPゴシック" panose="020B0400000000000000" pitchFamily="50" charset="-128"/>
                <a:ea typeface="BIZ UDPゴシック" panose="020B0400000000000000" pitchFamily="50" charset="-128"/>
              </a:rPr>
              <a:t>：</a:t>
            </a:r>
            <a:endParaRPr kumimoji="1" lang="ja-JP" altLang="en-US" sz="180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3F55540-494D-E511-EC72-DFF342733258}"/>
              </a:ext>
            </a:extLst>
          </p:cNvPr>
          <p:cNvSpPr txBox="1"/>
          <p:nvPr/>
        </p:nvSpPr>
        <p:spPr>
          <a:xfrm>
            <a:off x="249675" y="3921571"/>
            <a:ext cx="484428"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C</a:t>
            </a:r>
            <a:r>
              <a:rPr kumimoji="1" lang="ja-JP" altLang="en-US" dirty="0">
                <a:latin typeface="BIZ UDPゴシック" panose="020B0400000000000000" pitchFamily="50" charset="-128"/>
                <a:ea typeface="BIZ UDPゴシック" panose="020B0400000000000000" pitchFamily="50" charset="-128"/>
              </a:rPr>
              <a:t>：</a:t>
            </a:r>
            <a:endParaRPr kumimoji="1" lang="ja-JP" altLang="en-US" sz="1800" dirty="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E6E3F548-5B01-2EA4-4A32-A371B6FE6A48}"/>
              </a:ext>
            </a:extLst>
          </p:cNvPr>
          <p:cNvSpPr txBox="1"/>
          <p:nvPr/>
        </p:nvSpPr>
        <p:spPr>
          <a:xfrm>
            <a:off x="249675" y="184825"/>
            <a:ext cx="11633313" cy="584775"/>
          </a:xfrm>
          <a:prstGeom prst="rect">
            <a:avLst/>
          </a:prstGeom>
          <a:noFill/>
        </p:spPr>
        <p:txBody>
          <a:bodyPr wrap="none" rtlCol="0">
            <a:spAutoFit/>
          </a:bodyPr>
          <a:lstStyle/>
          <a:p>
            <a:r>
              <a:rPr kumimoji="1" lang="en-US" altLang="ja-JP" sz="1600" dirty="0">
                <a:latin typeface="BIZ UDPゴシック" panose="020B0400000000000000" pitchFamily="50" charset="-128"/>
                <a:ea typeface="BIZ UDPゴシック" panose="020B0400000000000000" pitchFamily="50" charset="-128"/>
              </a:rPr>
              <a:t>4.</a:t>
            </a:r>
            <a:r>
              <a:rPr kumimoji="1" lang="ja-JP" altLang="en-US" sz="1600" dirty="0">
                <a:latin typeface="BIZ UDPゴシック" panose="020B0400000000000000" pitchFamily="50" charset="-128"/>
                <a:ea typeface="BIZ UDPゴシック" panose="020B0400000000000000" pitchFamily="50" charset="-128"/>
              </a:rPr>
              <a:t>それぞれの時間軸ごとで立場の比重や関係性、役割を進めるにあたってのチャンスや障害について絵・マップにしてみましょう。</a:t>
            </a:r>
            <a:endParaRPr kumimoji="1" lang="en-US" altLang="ja-JP"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　　自由に描いてみましょう。</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91125523-B915-E3FA-733C-B9D33A68EA26}"/>
              </a:ext>
            </a:extLst>
          </p:cNvPr>
          <p:cNvSpPr txBox="1"/>
          <p:nvPr/>
        </p:nvSpPr>
        <p:spPr>
          <a:xfrm>
            <a:off x="6303506" y="3921571"/>
            <a:ext cx="877163"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気づき</a:t>
            </a:r>
          </a:p>
        </p:txBody>
      </p:sp>
    </p:spTree>
    <p:extLst>
      <p:ext uri="{BB962C8B-B14F-4D97-AF65-F5344CB8AC3E}">
        <p14:creationId xmlns:p14="http://schemas.microsoft.com/office/powerpoint/2010/main" val="33826919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8546</TotalTime>
  <Words>685</Words>
  <Application>Microsoft Macintosh PowerPoint</Application>
  <PresentationFormat>ワイド画面</PresentationFormat>
  <Paragraphs>95</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BIZ UDPゴシック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ECURE</cp:lastModifiedBy>
  <cp:revision>19</cp:revision>
  <dcterms:created xsi:type="dcterms:W3CDTF">2023-08-04T00:59:05Z</dcterms:created>
  <dcterms:modified xsi:type="dcterms:W3CDTF">2024-02-21T01:33:19Z</dcterms:modified>
</cp:coreProperties>
</file>